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</p:sldMasterIdLst>
  <p:notesMasterIdLst>
    <p:notesMasterId r:id="rId20"/>
  </p:notesMasterIdLst>
  <p:sldIdLst>
    <p:sldId id="256" r:id="rId2"/>
    <p:sldId id="312" r:id="rId3"/>
    <p:sldId id="322" r:id="rId4"/>
    <p:sldId id="336" r:id="rId5"/>
    <p:sldId id="313" r:id="rId6"/>
    <p:sldId id="352" r:id="rId7"/>
    <p:sldId id="349" r:id="rId8"/>
    <p:sldId id="324" r:id="rId9"/>
    <p:sldId id="350" r:id="rId10"/>
    <p:sldId id="358" r:id="rId11"/>
    <p:sldId id="354" r:id="rId12"/>
    <p:sldId id="353" r:id="rId13"/>
    <p:sldId id="344" r:id="rId14"/>
    <p:sldId id="355" r:id="rId15"/>
    <p:sldId id="356" r:id="rId16"/>
    <p:sldId id="357" r:id="rId17"/>
    <p:sldId id="347" r:id="rId18"/>
    <p:sldId id="302" r:id="rId19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 Armstrong" initials="MA" lastIdx="1" clrIdx="0">
    <p:extLst>
      <p:ext uri="{19B8F6BF-5375-455C-9EA6-DF929625EA0E}">
        <p15:presenceInfo xmlns:p15="http://schemas.microsoft.com/office/powerpoint/2012/main" userId="c467090f811b4a0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56" autoAdjust="0"/>
    <p:restoredTop sz="94660"/>
  </p:normalViewPr>
  <p:slideViewPr>
    <p:cSldViewPr snapToGrid="0">
      <p:cViewPr varScale="1">
        <p:scale>
          <a:sx n="82" d="100"/>
          <a:sy n="82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58" cy="470855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824" y="0"/>
            <a:ext cx="3078058" cy="470855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r">
              <a:defRPr sz="1200"/>
            </a:lvl1pPr>
          </a:lstStyle>
          <a:p>
            <a:fld id="{DCF3A15E-6A17-4F4F-A809-60E2BC1762C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4750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87" tIns="45843" rIns="91687" bIns="458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567" y="4517667"/>
            <a:ext cx="5681343" cy="3696851"/>
          </a:xfrm>
          <a:prstGeom prst="rect">
            <a:avLst/>
          </a:prstGeom>
        </p:spPr>
        <p:txBody>
          <a:bodyPr vert="horz" lIns="91687" tIns="45843" rIns="91687" bIns="4584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620"/>
            <a:ext cx="3078058" cy="470855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824" y="8917620"/>
            <a:ext cx="3078058" cy="470855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r">
              <a:defRPr sz="1200"/>
            </a:lvl1pPr>
          </a:lstStyle>
          <a:p>
            <a:fld id="{7CCE10DC-982E-4759-B27E-F78E1DF3F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5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86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21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9544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40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2782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06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34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44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65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70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7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0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0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93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7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94463-78F7-4916-A34C-6FDC7485F6A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AA28805-F24E-4100-ABCB-AC151475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4" r:id="rId12"/>
    <p:sldLayoutId id="2147483825" r:id="rId13"/>
    <p:sldLayoutId id="2147483826" r:id="rId14"/>
    <p:sldLayoutId id="2147483827" r:id="rId15"/>
    <p:sldLayoutId id="21474838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cwc.inf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C67A9-F959-4CDA-BEB6-6EA709C690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Inscription Canyon Water Company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8BA4FBB-B286-46BC-B35B-AE03B181E6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Annual Meeting April 28, 2026</a:t>
            </a:r>
          </a:p>
        </p:txBody>
      </p:sp>
    </p:spTree>
    <p:extLst>
      <p:ext uri="{BB962C8B-B14F-4D97-AF65-F5344CB8AC3E}">
        <p14:creationId xmlns:p14="http://schemas.microsoft.com/office/powerpoint/2010/main" val="2701941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DB85F-E0A6-67F8-0352-8D0E89DB2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Banking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C6D4D-218B-1B27-6702-D728098B3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Previously had 2 accounts at NBAZ averaging 0.6% interest</a:t>
            </a:r>
          </a:p>
          <a:p>
            <a:pPr lvl="1"/>
            <a:r>
              <a:rPr lang="en-US" dirty="0"/>
              <a:t>Operating (approx. $200K)</a:t>
            </a:r>
          </a:p>
          <a:p>
            <a:pPr lvl="1"/>
            <a:r>
              <a:rPr lang="en-US" dirty="0"/>
              <a:t>Capital (approx. $125K)</a:t>
            </a:r>
          </a:p>
          <a:p>
            <a:r>
              <a:rPr lang="en-US" dirty="0"/>
              <a:t>Closed capital account and consolidated to one NBAZ current account</a:t>
            </a:r>
          </a:p>
          <a:p>
            <a:r>
              <a:rPr lang="en-US" dirty="0"/>
              <a:t>Moved 175 K to Fidelity high yield government securities fund account at 3.56% interest</a:t>
            </a:r>
          </a:p>
          <a:p>
            <a:r>
              <a:rPr lang="en-US" dirty="0"/>
              <a:t>Set rules for Operating account:</a:t>
            </a:r>
          </a:p>
          <a:p>
            <a:pPr lvl="1"/>
            <a:r>
              <a:rPr lang="en-US" dirty="0"/>
              <a:t>Below $50K at end of month- add 25K from savings</a:t>
            </a:r>
          </a:p>
          <a:p>
            <a:pPr lvl="1"/>
            <a:r>
              <a:rPr lang="en-US" dirty="0"/>
              <a:t>Above 100K at end of month – move 25K to savings</a:t>
            </a:r>
          </a:p>
        </p:txBody>
      </p:sp>
    </p:spTree>
    <p:extLst>
      <p:ext uri="{BB962C8B-B14F-4D97-AF65-F5344CB8AC3E}">
        <p14:creationId xmlns:p14="http://schemas.microsoft.com/office/powerpoint/2010/main" val="445844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B0A3A-EA89-4423-CE1C-9491F1ACF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Infrastructure Report Card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4D9C8-ADBD-511E-18A8-BD6643A3C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6915"/>
            <a:ext cx="8596668" cy="5206482"/>
          </a:xfrm>
        </p:spPr>
        <p:txBody>
          <a:bodyPr>
            <a:normAutofit/>
          </a:bodyPr>
          <a:lstStyle/>
          <a:p>
            <a:r>
              <a:rPr lang="en-US" dirty="0"/>
              <a:t>ICR well #2 rehabilitated in 2023</a:t>
            </a:r>
          </a:p>
          <a:p>
            <a:r>
              <a:rPr lang="en-US" dirty="0"/>
              <a:t>TRR well #2 replaced in 2024 – Now well #4</a:t>
            </a:r>
          </a:p>
          <a:p>
            <a:r>
              <a:rPr lang="en-US" dirty="0"/>
              <a:t>TRR well l#1 replaced in 2025 – Now well #5</a:t>
            </a:r>
          </a:p>
          <a:p>
            <a:r>
              <a:rPr lang="en-US" dirty="0"/>
              <a:t>ICR well #1 rehabilitated 2025 (last time)</a:t>
            </a:r>
          </a:p>
          <a:p>
            <a:r>
              <a:rPr lang="en-US" dirty="0"/>
              <a:t>All tanks inspected and painted</a:t>
            </a:r>
          </a:p>
          <a:p>
            <a:r>
              <a:rPr lang="en-US" dirty="0"/>
              <a:t>All as-built drawings updated and records digitized</a:t>
            </a:r>
          </a:p>
          <a:p>
            <a:endParaRPr lang="en-US" dirty="0"/>
          </a:p>
          <a:p>
            <a:r>
              <a:rPr lang="en-US" dirty="0"/>
              <a:t>All major booster pumps rebuilt or replaced</a:t>
            </a:r>
          </a:p>
          <a:p>
            <a:r>
              <a:rPr lang="en-US" dirty="0"/>
              <a:t>All structures equipped with heat/cool</a:t>
            </a:r>
          </a:p>
          <a:p>
            <a:pPr lvl="1"/>
            <a:r>
              <a:rPr lang="en-US" dirty="0"/>
              <a:t>OSHA compliance</a:t>
            </a:r>
          </a:p>
          <a:p>
            <a:r>
              <a:rPr lang="en-US" dirty="0"/>
              <a:t>SCADA introduced to highest priority devices</a:t>
            </a:r>
          </a:p>
          <a:p>
            <a:r>
              <a:rPr lang="en-US" dirty="0"/>
              <a:t>Meters added to all well flows</a:t>
            </a:r>
          </a:p>
        </p:txBody>
      </p:sp>
    </p:spTree>
    <p:extLst>
      <p:ext uri="{BB962C8B-B14F-4D97-AF65-F5344CB8AC3E}">
        <p14:creationId xmlns:p14="http://schemas.microsoft.com/office/powerpoint/2010/main" val="2505545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0CF1B-3C24-8D53-F8EF-255E5A012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Growth Projection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47075-0B14-0AAC-7E4E-F7C232570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Currently 482 member-meters in TRR</a:t>
            </a:r>
          </a:p>
          <a:p>
            <a:r>
              <a:rPr lang="en-US" dirty="0"/>
              <a:t>Currently 502 member-meters in WC/IC and Preserve</a:t>
            </a:r>
          </a:p>
          <a:p>
            <a:r>
              <a:rPr lang="en-US" dirty="0"/>
              <a:t>TRR phase 7 in progress</a:t>
            </a:r>
          </a:p>
          <a:p>
            <a:r>
              <a:rPr lang="en-US" dirty="0"/>
              <a:t>WC phases 6 and 7 in progress</a:t>
            </a:r>
          </a:p>
          <a:p>
            <a:r>
              <a:rPr lang="en-US" dirty="0"/>
              <a:t>WC phase 11 in planning</a:t>
            </a:r>
          </a:p>
          <a:p>
            <a:r>
              <a:rPr lang="en-US" dirty="0"/>
              <a:t>Project 50 new connections in 2026</a:t>
            </a:r>
          </a:p>
          <a:p>
            <a:r>
              <a:rPr lang="en-US" dirty="0"/>
              <a:t>2027 and onward will slow</a:t>
            </a:r>
          </a:p>
          <a:p>
            <a:pPr lvl="1"/>
            <a:r>
              <a:rPr lang="en-US" dirty="0"/>
              <a:t>WC has only 1 phase remaining</a:t>
            </a:r>
          </a:p>
          <a:p>
            <a:pPr lvl="1"/>
            <a:r>
              <a:rPr lang="en-US" dirty="0"/>
              <a:t>Symmetry land lawsuit</a:t>
            </a:r>
          </a:p>
        </p:txBody>
      </p:sp>
    </p:spTree>
    <p:extLst>
      <p:ext uri="{BB962C8B-B14F-4D97-AF65-F5344CB8AC3E}">
        <p14:creationId xmlns:p14="http://schemas.microsoft.com/office/powerpoint/2010/main" val="2780607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0C85-80C5-85BA-B29E-8CC3784F5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35977"/>
            <a:ext cx="8596668" cy="1320800"/>
          </a:xfrm>
        </p:spPr>
        <p:txBody>
          <a:bodyPr/>
          <a:lstStyle/>
          <a:p>
            <a:r>
              <a:rPr lang="en-US" dirty="0"/>
              <a:t>Other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E4D5F-43EC-DB2A-043C-32D72398C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2808"/>
            <a:ext cx="8596668" cy="5029199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Application to ACC for approval to pursue low interest capital financing</a:t>
            </a:r>
          </a:p>
          <a:p>
            <a:pPr lvl="1"/>
            <a:r>
              <a:rPr lang="en-US" sz="2000" dirty="0"/>
              <a:t>ICWC has spent $600K over the last 3 years from savings over and above annual capital allocations</a:t>
            </a:r>
          </a:p>
          <a:p>
            <a:pPr lvl="2"/>
            <a:r>
              <a:rPr lang="en-US" sz="1800" dirty="0"/>
              <a:t>Replace TRR #2 well with well #4</a:t>
            </a:r>
          </a:p>
          <a:p>
            <a:pPr lvl="2"/>
            <a:r>
              <a:rPr lang="en-US" sz="1800" dirty="0"/>
              <a:t>Replace TRR #1 well with well #5</a:t>
            </a:r>
          </a:p>
          <a:p>
            <a:pPr lvl="2"/>
            <a:r>
              <a:rPr lang="en-US" sz="1800" dirty="0"/>
              <a:t>Rehabilitate ICR #2 well</a:t>
            </a:r>
          </a:p>
          <a:p>
            <a:pPr lvl="2"/>
            <a:r>
              <a:rPr lang="en-US" sz="1800" dirty="0"/>
              <a:t>Rehabilitate ICR #1 well</a:t>
            </a:r>
          </a:p>
          <a:p>
            <a:pPr lvl="1"/>
            <a:r>
              <a:rPr lang="en-US" sz="2200" dirty="0"/>
              <a:t>Several significant capital projects remain to guaranty adequate, reliable and safe water for member consumption and fire safety.</a:t>
            </a:r>
          </a:p>
          <a:p>
            <a:pPr lvl="1"/>
            <a:r>
              <a:rPr lang="en-US" sz="2200" dirty="0"/>
              <a:t>ICWC has requested approval from its regulators to take on up to $900K in long-term, low interest infrastructure debt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678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B0289-FAE1-39C1-78AC-69A0C1D52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023BF-17A9-9EA9-0EE4-F7007B33B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Replace Well #1 (30 years old and deteriorating)</a:t>
            </a:r>
          </a:p>
          <a:p>
            <a:r>
              <a:rPr lang="en-US" dirty="0"/>
              <a:t>Backup power generators for well-sites and ICR booter station</a:t>
            </a:r>
          </a:p>
          <a:p>
            <a:r>
              <a:rPr lang="en-US" dirty="0"/>
              <a:t>Automatic golf course shutoff valve in case of power outage</a:t>
            </a:r>
          </a:p>
          <a:p>
            <a:r>
              <a:rPr lang="en-US" dirty="0"/>
              <a:t>Additional SCADA nodes to complete electronic monitoring/alarming on entire system</a:t>
            </a:r>
          </a:p>
          <a:p>
            <a:r>
              <a:rPr lang="en-US" dirty="0"/>
              <a:t>Emergency tie-in valve to allow flow between systems in case of a prolonged mechanical outage or a large fire situation</a:t>
            </a:r>
          </a:p>
        </p:txBody>
      </p:sp>
    </p:spTree>
    <p:extLst>
      <p:ext uri="{BB962C8B-B14F-4D97-AF65-F5344CB8AC3E}">
        <p14:creationId xmlns:p14="http://schemas.microsoft.com/office/powerpoint/2010/main" val="1068340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FE3BD-DDE1-5FD7-BBBC-7BC14FB87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246D4-B535-CE18-1DBA-4F5F6B575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ACC accounting has reviewed proposal and filed recommendations</a:t>
            </a:r>
          </a:p>
          <a:p>
            <a:r>
              <a:rPr lang="en-US" dirty="0"/>
              <a:t>ACC engineering has reviewed plant capability</a:t>
            </a:r>
          </a:p>
          <a:p>
            <a:r>
              <a:rPr lang="en-US" dirty="0"/>
              <a:t>Administrative law judge will rule on recommendations next month</a:t>
            </a:r>
          </a:p>
          <a:p>
            <a:r>
              <a:rPr lang="en-US" dirty="0"/>
              <a:t>The matter will be read at an open ACC meeting for approval/denial by the ACC directors (Date TBD)</a:t>
            </a:r>
          </a:p>
          <a:p>
            <a:endParaRPr lang="en-US" dirty="0"/>
          </a:p>
          <a:p>
            <a:r>
              <a:rPr lang="en-US" dirty="0"/>
              <a:t>All members received access to the ACC docket  with information in the March billing</a:t>
            </a:r>
          </a:p>
          <a:p>
            <a:r>
              <a:rPr lang="en-US" dirty="0"/>
              <a:t>Members may ask questions/object or offer suggestions through the ACC docket of via email to the board.</a:t>
            </a:r>
          </a:p>
          <a:p>
            <a:r>
              <a:rPr lang="en-US" dirty="0"/>
              <a:t>Members may discuss later at this open meeting</a:t>
            </a:r>
          </a:p>
        </p:txBody>
      </p:sp>
    </p:spTree>
    <p:extLst>
      <p:ext uri="{BB962C8B-B14F-4D97-AF65-F5344CB8AC3E}">
        <p14:creationId xmlns:p14="http://schemas.microsoft.com/office/powerpoint/2010/main" val="4078386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25E68-E1B7-D6B2-B581-7D1A2C389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 forward…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F745B-29C7-0BBE-EF7C-39DFF94CA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ACC administrative law judge and board approve our request, they will grant us permission to seek financing (like getting pre-approved for a mortgage)</a:t>
            </a:r>
          </a:p>
          <a:p>
            <a:r>
              <a:rPr lang="en-US" dirty="0"/>
              <a:t>Preliminary discussions with WIFA (Water Infrastructure Financing Administration) and several commercial entities that participate in this kind of lending have been had</a:t>
            </a:r>
          </a:p>
          <a:p>
            <a:r>
              <a:rPr lang="en-US" dirty="0"/>
              <a:t>For a 20 year loan in the amount of $900K, the interest rate appears to be around 6%, which would render a monthly debt coverage of approximately $4500/month. There is a possibility of forgiveness of part of the debt in the latter years of the term.</a:t>
            </a:r>
          </a:p>
          <a:p>
            <a:r>
              <a:rPr lang="en-US" dirty="0"/>
              <a:t>Projects would be implemented in phases</a:t>
            </a:r>
          </a:p>
        </p:txBody>
      </p:sp>
    </p:spTree>
    <p:extLst>
      <p:ext uri="{BB962C8B-B14F-4D97-AF65-F5344CB8AC3E}">
        <p14:creationId xmlns:p14="http://schemas.microsoft.com/office/powerpoint/2010/main" val="4093944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8D371-271E-984C-1E70-5F4C66E71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 Questions and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B7500-4563-C3BD-9D96-484B68C6A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state your name and which part of our service area your home is in.</a:t>
            </a:r>
          </a:p>
        </p:txBody>
      </p:sp>
    </p:spTree>
    <p:extLst>
      <p:ext uri="{BB962C8B-B14F-4D97-AF65-F5344CB8AC3E}">
        <p14:creationId xmlns:p14="http://schemas.microsoft.com/office/powerpoint/2010/main" val="23903634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D8D6C-8290-496E-9620-557EB30F0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Thank You! – Remember www.ICWC.info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That’s how you stay informed and how Transparency Happens!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CE8EE-EC95-45B8-A21F-702D899AB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2338209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2F93A-CBE2-55CB-5EE3-3597BAC85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706" y="96838"/>
            <a:ext cx="8596668" cy="1320800"/>
          </a:xfrm>
        </p:spPr>
        <p:txBody>
          <a:bodyPr/>
          <a:lstStyle/>
          <a:p>
            <a:r>
              <a:rPr lang="en-US" dirty="0"/>
              <a:t>Meeting Welcome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56B4A-DF8E-F3B5-6C4B-ABDA16F88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06" y="1029903"/>
            <a:ext cx="8596668" cy="5828097"/>
          </a:xfrm>
        </p:spPr>
        <p:txBody>
          <a:bodyPr>
            <a:normAutofit lnSpcReduction="10000"/>
          </a:bodyPr>
          <a:lstStyle/>
          <a:p>
            <a:r>
              <a:rPr lang="en-US" sz="3300" dirty="0"/>
              <a:t>Thank you for your interest and welcome to the Board meeting</a:t>
            </a:r>
          </a:p>
          <a:p>
            <a:pPr marL="457200" lvl="1" indent="0">
              <a:buNone/>
            </a:pPr>
            <a:endParaRPr lang="en-US" sz="3100" dirty="0"/>
          </a:p>
          <a:p>
            <a:pPr lvl="1"/>
            <a:r>
              <a:rPr lang="en-US" sz="3100" dirty="0"/>
              <a:t>There will be a question and comment section at the end of the meeting.</a:t>
            </a:r>
          </a:p>
          <a:p>
            <a:pPr lvl="1"/>
            <a:endParaRPr lang="en-US" sz="3100" dirty="0"/>
          </a:p>
          <a:p>
            <a:pPr lvl="1"/>
            <a:r>
              <a:rPr lang="en-US" sz="3100" dirty="0"/>
              <a:t>This presentation and the meeting minutes will be posted to </a:t>
            </a:r>
            <a:r>
              <a:rPr lang="en-US" sz="3100" dirty="0">
                <a:hlinkClick r:id="rId2"/>
              </a:rPr>
              <a:t>www.icwc.info</a:t>
            </a:r>
            <a:endParaRPr lang="en-US" sz="3100" dirty="0"/>
          </a:p>
          <a:p>
            <a:pPr lvl="1"/>
            <a:endParaRPr lang="en-US" sz="3100" dirty="0"/>
          </a:p>
          <a:p>
            <a:pPr lvl="1"/>
            <a:r>
              <a:rPr lang="en-US" sz="3100" dirty="0"/>
              <a:t>Feel free to contact your board through the website or in person.</a:t>
            </a:r>
          </a:p>
          <a:p>
            <a:pPr lvl="1"/>
            <a:endParaRPr lang="en-US" sz="3100" dirty="0"/>
          </a:p>
          <a:p>
            <a:pPr lvl="1"/>
            <a:endParaRPr lang="en-US" sz="3100" dirty="0"/>
          </a:p>
          <a:p>
            <a:endParaRPr lang="en-US" sz="3300" dirty="0"/>
          </a:p>
          <a:p>
            <a:pPr lvl="1"/>
            <a:endParaRPr lang="en-US" sz="3300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91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C1E13F-7501-ABDF-518D-FC2C20217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243"/>
            <a:ext cx="8596668" cy="786063"/>
          </a:xfrm>
        </p:spPr>
        <p:txBody>
          <a:bodyPr/>
          <a:lstStyle/>
          <a:p>
            <a:r>
              <a:rPr lang="en-US" dirty="0"/>
              <a:t>Meeting Agenda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959614-363F-93C4-5918-2D546B890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649" y="604694"/>
            <a:ext cx="8596668" cy="6066694"/>
          </a:xfrm>
        </p:spPr>
        <p:txBody>
          <a:bodyPr>
            <a:normAutofit fontScale="92500" lnSpcReduction="20000"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Welcome and call to order – 10am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Board introductions –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Routine Business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45720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 Finance Report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 Revenue and budget Performance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2026 budget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Cash Position and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forecast</a:t>
            </a:r>
          </a:p>
          <a:p>
            <a:pPr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Banking changes</a:t>
            </a:r>
          </a:p>
          <a:p>
            <a:pPr marL="45720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Operations Report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 Year-end production Stats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Projected 2026 member additions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Infrastructure status report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Business: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 to the ACC for low interest debt financing approval </a:t>
            </a:r>
          </a:p>
          <a:p>
            <a:pPr marL="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 comments and Questions</a:t>
            </a:r>
          </a:p>
        </p:txBody>
      </p:sp>
    </p:spTree>
    <p:extLst>
      <p:ext uri="{BB962C8B-B14F-4D97-AF65-F5344CB8AC3E}">
        <p14:creationId xmlns:p14="http://schemas.microsoft.com/office/powerpoint/2010/main" val="2164628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8A1E6-D727-15F8-CE6B-31468778F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of Director’s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47FE2-E52C-8A8D-0560-B593220F9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Introduce Board</a:t>
            </a:r>
          </a:p>
          <a:p>
            <a:r>
              <a:rPr lang="en-US" sz="3200" dirty="0"/>
              <a:t>Establish Quorum</a:t>
            </a:r>
          </a:p>
          <a:p>
            <a:r>
              <a:rPr lang="en-US" sz="3200" dirty="0"/>
              <a:t>Ratify Draft minutes to the BOD meeting held April 21, 2026</a:t>
            </a:r>
          </a:p>
        </p:txBody>
      </p:sp>
    </p:spTree>
    <p:extLst>
      <p:ext uri="{BB962C8B-B14F-4D97-AF65-F5344CB8AC3E}">
        <p14:creationId xmlns:p14="http://schemas.microsoft.com/office/powerpoint/2010/main" val="1417435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99F05B-B264-B80D-15BC-D7B4683C7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Report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74DD1E-A81B-56C3-1052-47F6A06EAD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01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50D655-804F-FBE3-8B77-21847929E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Financial Summary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2B8EA7-EB2E-5CBC-FD4B-DD451CD6B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873K Revenue +4%</a:t>
            </a:r>
          </a:p>
          <a:p>
            <a:r>
              <a:rPr lang="en-US" dirty="0"/>
              <a:t>663K Cash expenses +5%</a:t>
            </a:r>
          </a:p>
          <a:p>
            <a:r>
              <a:rPr lang="en-US" dirty="0"/>
              <a:t>$210K Cash income</a:t>
            </a:r>
          </a:p>
          <a:p>
            <a:r>
              <a:rPr lang="en-US" dirty="0"/>
              <a:t>100K Amortization payback</a:t>
            </a:r>
          </a:p>
          <a:p>
            <a:r>
              <a:rPr lang="en-US" dirty="0"/>
              <a:t>66K Net Income after depreciation</a:t>
            </a:r>
          </a:p>
          <a:p>
            <a:r>
              <a:rPr lang="en-US" dirty="0"/>
              <a:t>30K Capex expense (Well#5 capex booked in 2024)</a:t>
            </a:r>
          </a:p>
          <a:p>
            <a:r>
              <a:rPr lang="en-US" dirty="0"/>
              <a:t>Cash at Jan 1 – $348K</a:t>
            </a:r>
          </a:p>
          <a:p>
            <a:r>
              <a:rPr lang="en-US" dirty="0"/>
              <a:t>Cash at Dec 31  - $377K</a:t>
            </a:r>
          </a:p>
        </p:txBody>
      </p:sp>
    </p:spTree>
    <p:extLst>
      <p:ext uri="{BB962C8B-B14F-4D97-AF65-F5344CB8AC3E}">
        <p14:creationId xmlns:p14="http://schemas.microsoft.com/office/powerpoint/2010/main" val="2098141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EFF0D-C91E-5F9E-C670-C82690AEF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Budget Summary: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27A34-6513-1C4C-5DE8-A46AC5153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Total Revenue $874K (residential up and golf course down)</a:t>
            </a:r>
          </a:p>
          <a:p>
            <a:r>
              <a:rPr lang="en-US" dirty="0"/>
              <a:t>Operating/admin Expenses $671K</a:t>
            </a:r>
          </a:p>
          <a:p>
            <a:r>
              <a:rPr lang="en-US" dirty="0"/>
              <a:t>Ordinary Cash Income $203K</a:t>
            </a:r>
          </a:p>
          <a:p>
            <a:r>
              <a:rPr lang="en-US" dirty="0"/>
              <a:t>Amortization to Developers $110K</a:t>
            </a:r>
          </a:p>
          <a:p>
            <a:r>
              <a:rPr lang="en-US" dirty="0"/>
              <a:t>Net Income – $30K after depreciation</a:t>
            </a:r>
          </a:p>
          <a:p>
            <a:r>
              <a:rPr lang="en-US" dirty="0"/>
              <a:t>Projected CAPEX $0K (without financing)</a:t>
            </a:r>
          </a:p>
          <a:p>
            <a:r>
              <a:rPr lang="en-US" dirty="0"/>
              <a:t>Cash at Jan 1</a:t>
            </a:r>
            <a:r>
              <a:rPr lang="en-US" baseline="30000" dirty="0"/>
              <a:t>st</a:t>
            </a:r>
            <a:r>
              <a:rPr lang="en-US" dirty="0"/>
              <a:t> $377K</a:t>
            </a:r>
          </a:p>
          <a:p>
            <a:r>
              <a:rPr lang="en-US" dirty="0"/>
              <a:t>Cash forecast at year end $480K (No Capex)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285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D9E12C-EB63-5B2E-32FB-1393E53E6E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Report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2D8839B-9B51-91B9-2BDE-64777E1B74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7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8C908-9D62-3DD0-D778-2FC3477C8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Operating Stats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958A5-E25B-516D-778E-E4CF4DA46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 production 191 MM Gallons</a:t>
            </a: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87MM Gallons to the golf course</a:t>
            </a: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4.1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 water loss</a:t>
            </a: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Onboarded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new customers</a:t>
            </a: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Passed all water quality tests</a:t>
            </a:r>
          </a:p>
          <a:p>
            <a:pPr marL="742950" marR="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Accepted new phases in Whispering Canyon and Talking Rock Ranch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72188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104334</TotalTime>
  <Words>935</Words>
  <Application>Microsoft Office PowerPoint</Application>
  <PresentationFormat>Widescreen</PresentationFormat>
  <Paragraphs>131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Trebuchet MS</vt:lpstr>
      <vt:lpstr>Wingdings</vt:lpstr>
      <vt:lpstr>Wingdings 3</vt:lpstr>
      <vt:lpstr>Facet</vt:lpstr>
      <vt:lpstr>Inscription Canyon Water Company</vt:lpstr>
      <vt:lpstr>Meeting Welcome </vt:lpstr>
      <vt:lpstr>Meeting Agenda</vt:lpstr>
      <vt:lpstr>Board of Director’s Business</vt:lpstr>
      <vt:lpstr>Financial Report</vt:lpstr>
      <vt:lpstr>2025 Financial Summary</vt:lpstr>
      <vt:lpstr>2026 Budget Summary:</vt:lpstr>
      <vt:lpstr>Operations Report</vt:lpstr>
      <vt:lpstr>2025 Operating Stats</vt:lpstr>
      <vt:lpstr>Banking Changes</vt:lpstr>
      <vt:lpstr>Infrastructure Report Card</vt:lpstr>
      <vt:lpstr>2026 Growth Projection</vt:lpstr>
      <vt:lpstr>Other Business</vt:lpstr>
      <vt:lpstr>Request details</vt:lpstr>
      <vt:lpstr>Status of request</vt:lpstr>
      <vt:lpstr>Path forward…</vt:lpstr>
      <vt:lpstr>Members Questions and comments</vt:lpstr>
      <vt:lpstr>Thank You! – Remember www.ICWC.info  That’s how you stay informed and how Transparency Happens!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Inscription Canyon Water Company</dc:title>
  <dc:creator>Mark Armstrong</dc:creator>
  <cp:lastModifiedBy>Mark Armstrong</cp:lastModifiedBy>
  <cp:revision>204</cp:revision>
  <cp:lastPrinted>2026-04-20T16:50:47Z</cp:lastPrinted>
  <dcterms:created xsi:type="dcterms:W3CDTF">2021-01-09T17:18:45Z</dcterms:created>
  <dcterms:modified xsi:type="dcterms:W3CDTF">2026-05-01T20:09:36Z</dcterms:modified>
</cp:coreProperties>
</file>