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notesMasterIdLst>
    <p:notesMasterId r:id="rId17"/>
  </p:notesMasterIdLst>
  <p:sldIdLst>
    <p:sldId id="256" r:id="rId2"/>
    <p:sldId id="312" r:id="rId3"/>
    <p:sldId id="322" r:id="rId4"/>
    <p:sldId id="336" r:id="rId5"/>
    <p:sldId id="313" r:id="rId6"/>
    <p:sldId id="352" r:id="rId7"/>
    <p:sldId id="345" r:id="rId8"/>
    <p:sldId id="349" r:id="rId9"/>
    <p:sldId id="324" r:id="rId10"/>
    <p:sldId id="350" r:id="rId11"/>
    <p:sldId id="354" r:id="rId12"/>
    <p:sldId id="353" r:id="rId13"/>
    <p:sldId id="344" r:id="rId14"/>
    <p:sldId id="347" r:id="rId15"/>
    <p:sldId id="302" r:id="rId16"/>
  </p:sldIdLst>
  <p:sldSz cx="12192000" cy="6858000"/>
  <p:notesSz cx="7077075" cy="93694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k Armstrong" initials="MA" lastIdx="1" clrIdx="0">
    <p:extLst>
      <p:ext uri="{19B8F6BF-5375-455C-9EA6-DF929625EA0E}">
        <p15:presenceInfo xmlns:p15="http://schemas.microsoft.com/office/powerpoint/2012/main" userId="c467090f811b4a0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56" autoAdjust="0"/>
    <p:restoredTop sz="94660"/>
  </p:normalViewPr>
  <p:slideViewPr>
    <p:cSldViewPr snapToGrid="0">
      <p:cViewPr varScale="1">
        <p:scale>
          <a:sx n="87" d="100"/>
          <a:sy n="87" d="100"/>
        </p:scale>
        <p:origin x="8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3A15E-6A17-4F4F-A809-60E2BC1762C8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171575"/>
            <a:ext cx="5622925" cy="3162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8500"/>
            <a:ext cx="5661025" cy="36893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52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952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E10DC-982E-4759-B27E-F78E1DF3F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5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4463-78F7-4916-A34C-6FDC7485F6A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8805-F24E-4100-ABCB-AC1514759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86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4463-78F7-4916-A34C-6FDC7485F6A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8805-F24E-4100-ABCB-AC1514759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21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4463-78F7-4916-A34C-6FDC7485F6A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8805-F24E-4100-ABCB-AC15147594F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9544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4463-78F7-4916-A34C-6FDC7485F6A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8805-F24E-4100-ABCB-AC1514759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340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4463-78F7-4916-A34C-6FDC7485F6A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8805-F24E-4100-ABCB-AC15147594F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2782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4463-78F7-4916-A34C-6FDC7485F6A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8805-F24E-4100-ABCB-AC1514759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06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4463-78F7-4916-A34C-6FDC7485F6A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8805-F24E-4100-ABCB-AC1514759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134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4463-78F7-4916-A34C-6FDC7485F6A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8805-F24E-4100-ABCB-AC1514759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4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4463-78F7-4916-A34C-6FDC7485F6A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8805-F24E-4100-ABCB-AC1514759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5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4463-78F7-4916-A34C-6FDC7485F6A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8805-F24E-4100-ABCB-AC1514759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170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4463-78F7-4916-A34C-6FDC7485F6A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8805-F24E-4100-ABCB-AC1514759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371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4463-78F7-4916-A34C-6FDC7485F6A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8805-F24E-4100-ABCB-AC1514759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4463-78F7-4916-A34C-6FDC7485F6A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8805-F24E-4100-ABCB-AC1514759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10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4463-78F7-4916-A34C-6FDC7485F6A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8805-F24E-4100-ABCB-AC1514759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700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4463-78F7-4916-A34C-6FDC7485F6A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8805-F24E-4100-ABCB-AC1514759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593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8805-F24E-4100-ABCB-AC15147594F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4463-78F7-4916-A34C-6FDC7485F6A7}" type="datetimeFigureOut">
              <a:rPr lang="en-US" smtClean="0"/>
              <a:t>6/3/2025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7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94463-78F7-4916-A34C-6FDC7485F6A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AA28805-F24E-4100-ABCB-AC1514759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51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  <p:sldLayoutId id="2147483825" r:id="rId13"/>
    <p:sldLayoutId id="2147483826" r:id="rId14"/>
    <p:sldLayoutId id="2147483827" r:id="rId15"/>
    <p:sldLayoutId id="21474838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cwc.info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C67A9-F959-4CDA-BEB6-6EA709C690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Inscription Canyon Water Company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8BA4FBB-B286-46BC-B35B-AE03B181E6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Annual Meeting May 20, 2025</a:t>
            </a:r>
          </a:p>
        </p:txBody>
      </p:sp>
    </p:spTree>
    <p:extLst>
      <p:ext uri="{BB962C8B-B14F-4D97-AF65-F5344CB8AC3E}">
        <p14:creationId xmlns:p14="http://schemas.microsoft.com/office/powerpoint/2010/main" val="2701941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8C908-9D62-3DD0-D778-2FC3477C8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Operating Stats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958A5-E25B-516D-778E-E4CF4DA46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 production 176MM Gallons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87MM Gallons to the golf course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2.9 % water loss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Onboarded 45 new customers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Passed all water quality tests</a:t>
            </a:r>
          </a:p>
          <a:p>
            <a:pPr marL="742950" marR="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Accepted new phases in Whispering Canyon and Talking Rock Ranch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721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B0A3A-EA89-4423-CE1C-9491F1ACF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Well Investments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4D9C8-ADBD-511E-18A8-BD6643A3C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ICR well#2 rehabilitated in 2022</a:t>
            </a:r>
          </a:p>
          <a:p>
            <a:r>
              <a:rPr lang="en-US" dirty="0"/>
              <a:t>TRR well #2 replaced in 2023</a:t>
            </a:r>
          </a:p>
          <a:p>
            <a:r>
              <a:rPr lang="en-US" dirty="0"/>
              <a:t>TRR well#1 replaced in 2024</a:t>
            </a:r>
          </a:p>
          <a:p>
            <a:r>
              <a:rPr lang="en-US" dirty="0"/>
              <a:t>ICR well #1 rehabilitated 2025</a:t>
            </a:r>
          </a:p>
        </p:txBody>
      </p:sp>
    </p:spTree>
    <p:extLst>
      <p:ext uri="{BB962C8B-B14F-4D97-AF65-F5344CB8AC3E}">
        <p14:creationId xmlns:p14="http://schemas.microsoft.com/office/powerpoint/2010/main" val="2505545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0CF1B-3C24-8D53-F8EF-255E5A012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Growth Projection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47075-0B14-0AAC-7E4E-F7C232570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146 new lots under development</a:t>
            </a:r>
          </a:p>
          <a:p>
            <a:r>
              <a:rPr lang="en-US" dirty="0"/>
              <a:t>TRR phase 7 commenced</a:t>
            </a:r>
          </a:p>
          <a:p>
            <a:r>
              <a:rPr lang="en-US" dirty="0"/>
              <a:t>WC phases 6 and 7 being sold</a:t>
            </a:r>
          </a:p>
          <a:p>
            <a:r>
              <a:rPr lang="en-US" dirty="0"/>
              <a:t>WC phase 11 in planning</a:t>
            </a:r>
          </a:p>
        </p:txBody>
      </p:sp>
    </p:spTree>
    <p:extLst>
      <p:ext uri="{BB962C8B-B14F-4D97-AF65-F5344CB8AC3E}">
        <p14:creationId xmlns:p14="http://schemas.microsoft.com/office/powerpoint/2010/main" val="2780607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60C85-80C5-85BA-B29E-8CC3784F5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35977"/>
            <a:ext cx="8596668" cy="1320800"/>
          </a:xfrm>
        </p:spPr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E4D5F-43EC-DB2A-043C-32D72398C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2808"/>
            <a:ext cx="8596668" cy="5029199"/>
          </a:xfrm>
        </p:spPr>
        <p:txBody>
          <a:bodyPr>
            <a:normAutofit/>
          </a:bodyPr>
          <a:lstStyle/>
          <a:p>
            <a:r>
              <a:rPr lang="en-US" dirty="0"/>
              <a:t>Magner tank painting project completed</a:t>
            </a:r>
          </a:p>
          <a:p>
            <a:r>
              <a:rPr lang="en-US" dirty="0"/>
              <a:t>Verizon Cell Tower inquiry</a:t>
            </a:r>
          </a:p>
          <a:p>
            <a:pPr lvl="1"/>
            <a:r>
              <a:rPr lang="en-US" dirty="0"/>
              <a:t>Easement issue – Agreement signed to allow tower access over ICWC land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78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8D371-271E-984C-1E70-5F4C66E71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 Questions and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B7500-4563-C3BD-9D96-484B68C6A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state your name and which part of our service area your home is in.</a:t>
            </a:r>
          </a:p>
        </p:txBody>
      </p:sp>
    </p:spTree>
    <p:extLst>
      <p:ext uri="{BB962C8B-B14F-4D97-AF65-F5344CB8AC3E}">
        <p14:creationId xmlns:p14="http://schemas.microsoft.com/office/powerpoint/2010/main" val="2390363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D8D6C-8290-496E-9620-557EB30F0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Thank You! – Remember www.ICWC.info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That’s how you stay informed and how Transparency Happens!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CE8EE-EC95-45B8-A21F-702D899AB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Adjournment</a:t>
            </a:r>
          </a:p>
        </p:txBody>
      </p:sp>
    </p:spTree>
    <p:extLst>
      <p:ext uri="{BB962C8B-B14F-4D97-AF65-F5344CB8AC3E}">
        <p14:creationId xmlns:p14="http://schemas.microsoft.com/office/powerpoint/2010/main" val="2338209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2F93A-CBE2-55CB-5EE3-3597BAC85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706" y="96838"/>
            <a:ext cx="8596668" cy="1320800"/>
          </a:xfrm>
        </p:spPr>
        <p:txBody>
          <a:bodyPr/>
          <a:lstStyle/>
          <a:p>
            <a:r>
              <a:rPr lang="en-US" dirty="0"/>
              <a:t>Meeting Welcome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56B4A-DF8E-F3B5-6C4B-ABDA16F88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06" y="1029903"/>
            <a:ext cx="8596668" cy="5828097"/>
          </a:xfrm>
        </p:spPr>
        <p:txBody>
          <a:bodyPr>
            <a:normAutofit lnSpcReduction="10000"/>
          </a:bodyPr>
          <a:lstStyle/>
          <a:p>
            <a:r>
              <a:rPr lang="en-US" sz="3300" dirty="0"/>
              <a:t>Thank you for your interest and welcome to the Board meeting</a:t>
            </a:r>
          </a:p>
          <a:p>
            <a:pPr marL="457200" lvl="1" indent="0">
              <a:buNone/>
            </a:pPr>
            <a:endParaRPr lang="en-US" sz="3100" dirty="0"/>
          </a:p>
          <a:p>
            <a:pPr lvl="1"/>
            <a:r>
              <a:rPr lang="en-US" sz="3100" dirty="0"/>
              <a:t>There will be a question and comment section at the end of the meeting.</a:t>
            </a:r>
          </a:p>
          <a:p>
            <a:pPr lvl="1"/>
            <a:endParaRPr lang="en-US" sz="3100" dirty="0"/>
          </a:p>
          <a:p>
            <a:pPr lvl="1"/>
            <a:r>
              <a:rPr lang="en-US" sz="3100" dirty="0"/>
              <a:t>This presentation and the meeting minutes will be posted to </a:t>
            </a:r>
            <a:r>
              <a:rPr lang="en-US" sz="3100" dirty="0">
                <a:hlinkClick r:id="rId2"/>
              </a:rPr>
              <a:t>www.icwc.info</a:t>
            </a:r>
            <a:endParaRPr lang="en-US" sz="3100" dirty="0"/>
          </a:p>
          <a:p>
            <a:pPr lvl="1"/>
            <a:endParaRPr lang="en-US" sz="3100" dirty="0"/>
          </a:p>
          <a:p>
            <a:pPr lvl="1"/>
            <a:r>
              <a:rPr lang="en-US" sz="3100" dirty="0"/>
              <a:t>Feel free to contact your board through the website or in person.</a:t>
            </a:r>
          </a:p>
          <a:p>
            <a:pPr lvl="1"/>
            <a:endParaRPr lang="en-US" sz="3100" dirty="0"/>
          </a:p>
          <a:p>
            <a:pPr lvl="1"/>
            <a:endParaRPr lang="en-US" sz="3100" dirty="0"/>
          </a:p>
          <a:p>
            <a:endParaRPr lang="en-US" sz="3300" dirty="0"/>
          </a:p>
          <a:p>
            <a:pPr lvl="1"/>
            <a:endParaRPr lang="en-US" sz="3300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091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2C1E13F-7501-ABDF-518D-FC2C20217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05154"/>
            <a:ext cx="8596668" cy="786063"/>
          </a:xfrm>
        </p:spPr>
        <p:txBody>
          <a:bodyPr/>
          <a:lstStyle/>
          <a:p>
            <a:r>
              <a:rPr lang="en-US" dirty="0"/>
              <a:t>Meeting Agenda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959614-363F-93C4-5918-2D546B890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91307"/>
            <a:ext cx="8596668" cy="5486400"/>
          </a:xfrm>
        </p:spPr>
        <p:txBody>
          <a:bodyPr>
            <a:normAutofit fontScale="25000" lnSpcReduction="20000"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6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Welcome and call to order – 10am</a:t>
            </a:r>
            <a:endParaRPr lang="en-US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Board introductions -Confirm quorum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Ratify Minutes to the BOD meeting held February 25</a:t>
            </a:r>
            <a:r>
              <a:rPr lang="en-US" sz="6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2025. </a:t>
            </a:r>
          </a:p>
          <a:p>
            <a:pPr marL="45720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6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Manager Finance Report</a:t>
            </a:r>
            <a:endParaRPr lang="en-US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 Revenue and budget Performance 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2025 budget and YTD financials  -Cash Position and Year-end projection</a:t>
            </a:r>
          </a:p>
          <a:p>
            <a:pPr marL="45720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6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Operations Report</a:t>
            </a:r>
            <a:endParaRPr lang="en-US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 Year-end production Stats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TRR Well #5 and ICR well #1 status update. 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Magner tank painting project. 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Projected 2025 member additions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6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Business:</a:t>
            </a:r>
            <a:endParaRPr lang="en-US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Verizon Cell Tower Status. 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6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Members comments and Questions</a:t>
            </a:r>
          </a:p>
        </p:txBody>
      </p:sp>
    </p:spTree>
    <p:extLst>
      <p:ext uri="{BB962C8B-B14F-4D97-AF65-F5344CB8AC3E}">
        <p14:creationId xmlns:p14="http://schemas.microsoft.com/office/powerpoint/2010/main" val="2164628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8A1E6-D727-15F8-CE6B-31468778F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Board of Director’s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47FE2-E52C-8A8D-0560-B593220F9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Introduce Board</a:t>
            </a:r>
          </a:p>
          <a:p>
            <a:r>
              <a:rPr lang="en-US" sz="3200" dirty="0"/>
              <a:t>Establish Quorum</a:t>
            </a:r>
          </a:p>
          <a:p>
            <a:r>
              <a:rPr lang="en-US" sz="3200" dirty="0"/>
              <a:t>Ratify Draft minutes to the BOD meeting held February 25th, 2025</a:t>
            </a:r>
          </a:p>
        </p:txBody>
      </p:sp>
    </p:spTree>
    <p:extLst>
      <p:ext uri="{BB962C8B-B14F-4D97-AF65-F5344CB8AC3E}">
        <p14:creationId xmlns:p14="http://schemas.microsoft.com/office/powerpoint/2010/main" val="1417435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999F05B-B264-B80D-15BC-D7B4683C7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Report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74DD1E-A81B-56C3-1052-47F6A06EAD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01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50D655-804F-FBE3-8B77-21847929E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Financial Summary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A2B8EA7-EB2E-5CBC-FD4B-DD451CD6B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817K Revenue</a:t>
            </a:r>
          </a:p>
          <a:p>
            <a:r>
              <a:rPr lang="en-US" dirty="0"/>
              <a:t>568K Cash expenses</a:t>
            </a:r>
          </a:p>
          <a:p>
            <a:r>
              <a:rPr lang="en-US" dirty="0"/>
              <a:t>152K Amortization payback</a:t>
            </a:r>
          </a:p>
          <a:p>
            <a:r>
              <a:rPr lang="en-US" dirty="0"/>
              <a:t>60K Net Income</a:t>
            </a:r>
          </a:p>
          <a:p>
            <a:r>
              <a:rPr lang="en-US" dirty="0"/>
              <a:t>320K Capex expense</a:t>
            </a:r>
          </a:p>
          <a:p>
            <a:r>
              <a:rPr lang="en-US" dirty="0"/>
              <a:t>Cash at Jan 1 – 468K</a:t>
            </a:r>
          </a:p>
          <a:p>
            <a:r>
              <a:rPr lang="en-US" dirty="0"/>
              <a:t>Cash at Dec  - 362K</a:t>
            </a:r>
          </a:p>
        </p:txBody>
      </p:sp>
    </p:spTree>
    <p:extLst>
      <p:ext uri="{BB962C8B-B14F-4D97-AF65-F5344CB8AC3E}">
        <p14:creationId xmlns:p14="http://schemas.microsoft.com/office/powerpoint/2010/main" val="2098141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DA1C818-E624-6F2D-3B6F-1CEC1030B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Year to date Financial Summary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389D2C-F529-6A1B-A007-B0EE434FA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89185"/>
            <a:ext cx="8596668" cy="5328138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YTD revenue 214K</a:t>
            </a:r>
          </a:p>
          <a:p>
            <a:r>
              <a:rPr lang="en-US" dirty="0"/>
              <a:t>YTD Net Income (56K)</a:t>
            </a:r>
          </a:p>
          <a:p>
            <a:r>
              <a:rPr lang="en-US" dirty="0"/>
              <a:t>Current Cash holdings 300K</a:t>
            </a:r>
          </a:p>
          <a:p>
            <a:r>
              <a:rPr lang="en-US" dirty="0"/>
              <a:t>All financial statements and budget analysis may be found  under the REPORTS tab on the ICWC.info website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843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EFF0D-C91E-5F9E-C670-C82690AEF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Budget Summary: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27A34-6513-1C4C-5DE8-A46AC5153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Total Revenue $805K</a:t>
            </a:r>
          </a:p>
          <a:p>
            <a:r>
              <a:rPr lang="en-US" dirty="0"/>
              <a:t>Operating/admin Expenses $604K</a:t>
            </a:r>
          </a:p>
          <a:p>
            <a:r>
              <a:rPr lang="en-US" dirty="0"/>
              <a:t>Ordinary Cash Income $200K</a:t>
            </a:r>
          </a:p>
          <a:p>
            <a:r>
              <a:rPr lang="en-US" dirty="0"/>
              <a:t>Amortization to Developers $70K</a:t>
            </a:r>
          </a:p>
          <a:p>
            <a:r>
              <a:rPr lang="en-US" dirty="0"/>
              <a:t>Non cash expenses (Depreciation) $120K</a:t>
            </a:r>
          </a:p>
          <a:p>
            <a:r>
              <a:rPr lang="en-US" dirty="0"/>
              <a:t>Net Income – $10K</a:t>
            </a:r>
          </a:p>
          <a:p>
            <a:r>
              <a:rPr lang="en-US" dirty="0"/>
              <a:t>Projected CAPEX $80K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285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D9E12C-EB63-5B2E-32FB-1393E53E6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Report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2D8839B-9B51-91B9-2BDE-64777E1B74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76756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96418</TotalTime>
  <Words>437</Words>
  <Application>Microsoft Office PowerPoint</Application>
  <PresentationFormat>Widescreen</PresentationFormat>
  <Paragraphs>88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Symbol</vt:lpstr>
      <vt:lpstr>Trebuchet MS</vt:lpstr>
      <vt:lpstr>Wingdings 3</vt:lpstr>
      <vt:lpstr>Facet</vt:lpstr>
      <vt:lpstr>Inscription Canyon Water Company</vt:lpstr>
      <vt:lpstr>Meeting Welcome </vt:lpstr>
      <vt:lpstr>Meeting Agenda</vt:lpstr>
      <vt:lpstr>Board of Director’s Business</vt:lpstr>
      <vt:lpstr>Financial Report</vt:lpstr>
      <vt:lpstr>2024 Financial Summary</vt:lpstr>
      <vt:lpstr>2025 Year to date Financial Summary</vt:lpstr>
      <vt:lpstr>2025 Budget Summary:</vt:lpstr>
      <vt:lpstr>Operations Report</vt:lpstr>
      <vt:lpstr>2024 Operating Stats</vt:lpstr>
      <vt:lpstr>Well Investments</vt:lpstr>
      <vt:lpstr>2025 Growth Projection</vt:lpstr>
      <vt:lpstr>Other Business</vt:lpstr>
      <vt:lpstr>Members Questions and comments</vt:lpstr>
      <vt:lpstr>Thank You! – Remember www.ICWC.info  That’s how you stay informed and how Transparency Happens!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Inscription Canyon Water Company</dc:title>
  <dc:creator>Mark Armstrong</dc:creator>
  <cp:lastModifiedBy>Mark Armstrong</cp:lastModifiedBy>
  <cp:revision>193</cp:revision>
  <cp:lastPrinted>2021-01-22T22:39:22Z</cp:lastPrinted>
  <dcterms:created xsi:type="dcterms:W3CDTF">2021-01-09T17:18:45Z</dcterms:created>
  <dcterms:modified xsi:type="dcterms:W3CDTF">2025-06-03T16:41:54Z</dcterms:modified>
</cp:coreProperties>
</file>