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19"/>
  </p:notesMasterIdLst>
  <p:sldIdLst>
    <p:sldId id="256" r:id="rId2"/>
    <p:sldId id="312" r:id="rId3"/>
    <p:sldId id="322" r:id="rId4"/>
    <p:sldId id="336" r:id="rId5"/>
    <p:sldId id="346" r:id="rId6"/>
    <p:sldId id="313" r:id="rId7"/>
    <p:sldId id="345" r:id="rId8"/>
    <p:sldId id="349" r:id="rId9"/>
    <p:sldId id="348" r:id="rId10"/>
    <p:sldId id="324" r:id="rId11"/>
    <p:sldId id="303" r:id="rId12"/>
    <p:sldId id="350" r:id="rId13"/>
    <p:sldId id="338" r:id="rId14"/>
    <p:sldId id="344" r:id="rId15"/>
    <p:sldId id="351" r:id="rId16"/>
    <p:sldId id="347" r:id="rId17"/>
    <p:sldId id="302" r:id="rId18"/>
  </p:sldIdLst>
  <p:sldSz cx="12192000" cy="6858000"/>
  <p:notesSz cx="7077075" cy="9369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 Armstrong" initials="MA" lastIdx="1" clrIdx="0">
    <p:extLst>
      <p:ext uri="{19B8F6BF-5375-455C-9EA6-DF929625EA0E}">
        <p15:presenceInfo xmlns:p15="http://schemas.microsoft.com/office/powerpoint/2012/main" userId="c467090f811b4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 autoAdjust="0"/>
    <p:restoredTop sz="94660"/>
  </p:normalViewPr>
  <p:slideViewPr>
    <p:cSldViewPr snapToGrid="0">
      <p:cViewPr varScale="1">
        <p:scale>
          <a:sx n="87" d="100"/>
          <a:sy n="87" d="100"/>
        </p:scale>
        <p:origin x="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3A15E-6A17-4F4F-A809-60E2BC1762C8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171575"/>
            <a:ext cx="5622925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8500"/>
            <a:ext cx="5661025" cy="36893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E10DC-982E-4759-B27E-F78E1DF3F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5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8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2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9544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40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2782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06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34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4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7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7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0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0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9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3/27/2024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7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94463-78F7-4916-A34C-6FDC7485F6A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5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wc.inf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C67A9-F959-4CDA-BEB6-6EA709C690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Inscription Canyon Water Company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8BA4FBB-B286-46BC-B35B-AE03B181E6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Annual Meeting – March 25th, 2024</a:t>
            </a:r>
          </a:p>
        </p:txBody>
      </p:sp>
    </p:spTree>
    <p:extLst>
      <p:ext uri="{BB962C8B-B14F-4D97-AF65-F5344CB8AC3E}">
        <p14:creationId xmlns:p14="http://schemas.microsoft.com/office/powerpoint/2010/main" val="2701941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D9E12C-EB63-5B2E-32FB-1393E53E6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Report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2D8839B-9B51-91B9-2BDE-64777E1B74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Dan Cancelleri and Mark Armstrong</a:t>
            </a:r>
          </a:p>
        </p:txBody>
      </p:sp>
    </p:spTree>
    <p:extLst>
      <p:ext uri="{BB962C8B-B14F-4D97-AF65-F5344CB8AC3E}">
        <p14:creationId xmlns:p14="http://schemas.microsoft.com/office/powerpoint/2010/main" val="2596767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672A2-CBB7-4851-9C72-9E2644354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251" y="294786"/>
            <a:ext cx="9462019" cy="1325563"/>
          </a:xfrm>
        </p:spPr>
        <p:txBody>
          <a:bodyPr>
            <a:normAutofit/>
          </a:bodyPr>
          <a:lstStyle/>
          <a:p>
            <a:r>
              <a:rPr lang="en-US" b="1" u="sng" dirty="0">
                <a:latin typeface="+mn-lt"/>
                <a:ea typeface="+mn-ea"/>
                <a:cs typeface="+mn-cs"/>
              </a:rPr>
              <a:t>2023 Production Summary</a:t>
            </a:r>
            <a:r>
              <a:rPr lang="en-US" sz="3600" b="1" u="sng" dirty="0">
                <a:latin typeface="+mn-lt"/>
                <a:ea typeface="+mn-ea"/>
                <a:cs typeface="+mn-cs"/>
              </a:rPr>
              <a:t> – Water Usage Comparison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E8662D-2CF8-4622-9D4B-F100AD4DA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373883"/>
              </p:ext>
            </p:extLst>
          </p:nvPr>
        </p:nvGraphicFramePr>
        <p:xfrm>
          <a:off x="800098" y="1690687"/>
          <a:ext cx="8044962" cy="4349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155">
                  <a:extLst>
                    <a:ext uri="{9D8B030D-6E8A-4147-A177-3AD203B41FA5}">
                      <a16:colId xmlns:a16="http://schemas.microsoft.com/office/drawing/2014/main" val="2595736955"/>
                    </a:ext>
                  </a:extLst>
                </a:gridCol>
                <a:gridCol w="2008155">
                  <a:extLst>
                    <a:ext uri="{9D8B030D-6E8A-4147-A177-3AD203B41FA5}">
                      <a16:colId xmlns:a16="http://schemas.microsoft.com/office/drawing/2014/main" val="2415385822"/>
                    </a:ext>
                  </a:extLst>
                </a:gridCol>
                <a:gridCol w="2014326">
                  <a:extLst>
                    <a:ext uri="{9D8B030D-6E8A-4147-A177-3AD203B41FA5}">
                      <a16:colId xmlns:a16="http://schemas.microsoft.com/office/drawing/2014/main" val="3190605030"/>
                    </a:ext>
                  </a:extLst>
                </a:gridCol>
                <a:gridCol w="2014326">
                  <a:extLst>
                    <a:ext uri="{9D8B030D-6E8A-4147-A177-3AD203B41FA5}">
                      <a16:colId xmlns:a16="http://schemas.microsoft.com/office/drawing/2014/main" val="3173509649"/>
                    </a:ext>
                  </a:extLst>
                </a:gridCol>
              </a:tblGrid>
              <a:tr h="544757">
                <a:tc>
                  <a:txBody>
                    <a:bodyPr/>
                    <a:lstStyle/>
                    <a:p>
                      <a:r>
                        <a:rPr lang="en-US" dirty="0"/>
                        <a:t>User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2022 MM Gallons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2023 MM Gallons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Difference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139043"/>
                  </a:ext>
                </a:extLst>
              </a:tr>
              <a:tr h="5447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24544"/>
                  </a:ext>
                </a:extLst>
              </a:tr>
              <a:tr h="544757">
                <a:tc>
                  <a:txBody>
                    <a:bodyPr/>
                    <a:lstStyle/>
                    <a:p>
                      <a:r>
                        <a:rPr lang="en-US" dirty="0"/>
                        <a:t>Residential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910379"/>
                  </a:ext>
                </a:extLst>
              </a:tr>
              <a:tr h="536257">
                <a:tc>
                  <a:txBody>
                    <a:bodyPr/>
                    <a:lstStyle/>
                    <a:p>
                      <a:r>
                        <a:rPr lang="en-US" dirty="0"/>
                        <a:t>Golf  Lakes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3291"/>
                  </a:ext>
                </a:extLst>
              </a:tr>
              <a:tr h="544757">
                <a:tc>
                  <a:txBody>
                    <a:bodyPr/>
                    <a:lstStyle/>
                    <a:p>
                      <a:r>
                        <a:rPr lang="en-US" dirty="0"/>
                        <a:t>Commercial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169429"/>
                  </a:ext>
                </a:extLst>
              </a:tr>
              <a:tr h="544757">
                <a:tc>
                  <a:txBody>
                    <a:bodyPr/>
                    <a:lstStyle/>
                    <a:p>
                      <a:r>
                        <a:rPr lang="en-US" dirty="0"/>
                        <a:t>Landscape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(11.6)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670247"/>
                  </a:ext>
                </a:extLst>
              </a:tr>
              <a:tr h="544757">
                <a:tc>
                  <a:txBody>
                    <a:bodyPr/>
                    <a:lstStyle/>
                    <a:p>
                      <a:r>
                        <a:rPr lang="en-US" dirty="0"/>
                        <a:t>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(45)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697444"/>
                  </a:ext>
                </a:extLst>
              </a:tr>
              <a:tr h="544757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392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615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8C908-9D62-3DD0-D778-2FC3477C8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Forecast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958A5-E25B-516D-778E-E4CF4DA46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1010 Meters read in December 2023</a:t>
            </a:r>
          </a:p>
          <a:p>
            <a:r>
              <a:rPr lang="en-US" dirty="0"/>
              <a:t>Inscription Canyon – 8 homes under construction/permitted</a:t>
            </a:r>
          </a:p>
          <a:p>
            <a:r>
              <a:rPr lang="en-US" dirty="0"/>
              <a:t>Whispering Canyon-Preserve – 24 homes under construction</a:t>
            </a:r>
          </a:p>
          <a:p>
            <a:pPr lvl="1"/>
            <a:r>
              <a:rPr lang="en-US" dirty="0"/>
              <a:t>68 lots completed and for sale</a:t>
            </a:r>
          </a:p>
          <a:p>
            <a:r>
              <a:rPr lang="en-US" dirty="0"/>
              <a:t>Talking Rock Ranch – 42 homes under construction</a:t>
            </a:r>
          </a:p>
          <a:p>
            <a:pPr lvl="1"/>
            <a:r>
              <a:rPr lang="en-US" dirty="0"/>
              <a:t>88 Lots under development</a:t>
            </a:r>
          </a:p>
          <a:p>
            <a:pPr lvl="1"/>
            <a:endParaRPr lang="en-US" dirty="0"/>
          </a:p>
          <a:p>
            <a:r>
              <a:rPr lang="en-US" dirty="0"/>
              <a:t>Projections are for 1200 members by the end of 2024.</a:t>
            </a:r>
          </a:p>
          <a:p>
            <a:r>
              <a:rPr lang="en-US" dirty="0"/>
              <a:t>Full buildout is currently estimated at 1900 meters.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721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89C6-14FB-2B2A-06F5-40ACAA47D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Operations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D5391-56BD-89F1-456C-188746D1A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920979"/>
          </a:xfrm>
        </p:spPr>
        <p:txBody>
          <a:bodyPr>
            <a:normAutofit/>
          </a:bodyPr>
          <a:lstStyle/>
          <a:p>
            <a:r>
              <a:rPr lang="en-US" dirty="0"/>
              <a:t>Acceptance of WC phases 6 and 7</a:t>
            </a:r>
          </a:p>
          <a:p>
            <a:r>
              <a:rPr lang="en-US" dirty="0"/>
              <a:t>Acceptance of TRR phase 7</a:t>
            </a:r>
          </a:p>
          <a:p>
            <a:r>
              <a:rPr lang="en-US" dirty="0"/>
              <a:t>Completion of OSHA, environmental and security compliance items</a:t>
            </a:r>
          </a:p>
          <a:p>
            <a:r>
              <a:rPr lang="en-US" dirty="0"/>
              <a:t>Completion of spares stocking and pump re-builds</a:t>
            </a:r>
          </a:p>
          <a:p>
            <a:r>
              <a:rPr lang="en-US" dirty="0"/>
              <a:t>Additional SCADA inputs</a:t>
            </a:r>
          </a:p>
          <a:p>
            <a:r>
              <a:rPr lang="en-US" dirty="0"/>
              <a:t>Special ADEQ testing (PFAFs)</a:t>
            </a:r>
          </a:p>
          <a:p>
            <a:pPr lvl="1"/>
            <a:r>
              <a:rPr lang="en-US" dirty="0"/>
              <a:t>All monthly and special test results are available on www.ICWC.info</a:t>
            </a:r>
          </a:p>
        </p:txBody>
      </p:sp>
    </p:spTree>
    <p:extLst>
      <p:ext uri="{BB962C8B-B14F-4D97-AF65-F5344CB8AC3E}">
        <p14:creationId xmlns:p14="http://schemas.microsoft.com/office/powerpoint/2010/main" val="1963596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60C85-80C5-85BA-B29E-8CC3784F5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35977"/>
            <a:ext cx="8596668" cy="1320800"/>
          </a:xfrm>
        </p:spPr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E4D5F-43EC-DB2A-043C-32D72398C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2808"/>
            <a:ext cx="8596668" cy="50291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TRR well #1 replacement</a:t>
            </a:r>
          </a:p>
          <a:p>
            <a:pPr lvl="1"/>
            <a:r>
              <a:rPr lang="en-US" dirty="0"/>
              <a:t>Camera survey showed that TRR Well #1 is corroded and at the end of its lifespan</a:t>
            </a:r>
          </a:p>
          <a:p>
            <a:pPr lvl="1"/>
            <a:r>
              <a:rPr lang="en-US" dirty="0"/>
              <a:t>Identical well #2 failed in 2022</a:t>
            </a:r>
          </a:p>
          <a:p>
            <a:pPr lvl="1"/>
            <a:r>
              <a:rPr lang="en-US" dirty="0"/>
              <a:t>Board approved funds to proactively drill TRR well #5 and bring online before well #1 fails</a:t>
            </a:r>
          </a:p>
          <a:p>
            <a:pPr lvl="1"/>
            <a:r>
              <a:rPr lang="en-US" dirty="0"/>
              <a:t>Drilling will be completed in March 2024. Development, plumbing, equipment and testing will take several months.</a:t>
            </a:r>
          </a:p>
          <a:p>
            <a:pPr lvl="1"/>
            <a:r>
              <a:rPr lang="en-US" dirty="0"/>
              <a:t>Goal is to have the well approved for production by July 2024.</a:t>
            </a:r>
          </a:p>
          <a:p>
            <a:r>
              <a:rPr lang="en-US" dirty="0"/>
              <a:t>The board made a proposal to Symmetry to cost-share the development of a larger well on another piece of property that TR Land owns, but the terms could not be agreed to.</a:t>
            </a:r>
          </a:p>
          <a:p>
            <a:r>
              <a:rPr lang="en-US" dirty="0"/>
              <a:t>Verizon Cell Tower inquiry</a:t>
            </a:r>
          </a:p>
          <a:p>
            <a:pPr lvl="1"/>
            <a:r>
              <a:rPr lang="en-US" dirty="0"/>
              <a:t>Verizon approached ICWC with interest in placing a cell tower beside the storage tank on top of the hill in Whispering Canyon.</a:t>
            </a:r>
          </a:p>
          <a:p>
            <a:pPr lvl="1"/>
            <a:r>
              <a:rPr lang="en-US" dirty="0"/>
              <a:t>Early evaluations of the land requirements and lease arrangements are underway</a:t>
            </a:r>
          </a:p>
          <a:p>
            <a:pPr lvl="1"/>
            <a:r>
              <a:rPr lang="en-US" dirty="0"/>
              <a:t>Verizon would need to follow the county review, hearing and approval process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78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4E7AB-517A-157E-C382-2F7EC70A8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  continued…..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C901D-3903-FC81-85C4-DB2CC4262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8315"/>
            <a:ext cx="8596668" cy="5046785"/>
          </a:xfrm>
        </p:spPr>
        <p:txBody>
          <a:bodyPr>
            <a:normAutofit/>
          </a:bodyPr>
          <a:lstStyle/>
          <a:p>
            <a:r>
              <a:rPr lang="en-US" dirty="0"/>
              <a:t>Water is a critical factor in the future value of our homes and properties.</a:t>
            </a:r>
          </a:p>
          <a:p>
            <a:pPr lvl="1"/>
            <a:r>
              <a:rPr lang="en-US" dirty="0"/>
              <a:t>Strong ICWC member participation is needed to make sure that the supply and delivery systems are well managed and installed and maintained correctly</a:t>
            </a:r>
          </a:p>
          <a:p>
            <a:r>
              <a:rPr lang="en-US" dirty="0"/>
              <a:t>Recruiting Participation</a:t>
            </a:r>
          </a:p>
          <a:p>
            <a:pPr lvl="1"/>
            <a:r>
              <a:rPr lang="en-US" dirty="0"/>
              <a:t>The last 2 election cycles have not produced any new board participation</a:t>
            </a:r>
          </a:p>
          <a:p>
            <a:pPr lvl="1"/>
            <a:r>
              <a:rPr lang="en-US" dirty="0"/>
              <a:t>One of the current board members is re-locating later this year</a:t>
            </a:r>
          </a:p>
          <a:p>
            <a:pPr lvl="2"/>
            <a:r>
              <a:rPr lang="en-US" dirty="0"/>
              <a:t>The board can accept a volunteer to serve the remaining months of his term</a:t>
            </a:r>
          </a:p>
          <a:p>
            <a:r>
              <a:rPr lang="en-US" dirty="0"/>
              <a:t>3 of the current board members are on their third or fourth terms.</a:t>
            </a:r>
          </a:p>
          <a:p>
            <a:pPr lvl="1"/>
            <a:r>
              <a:rPr lang="en-US" dirty="0"/>
              <a:t>None plan to run again in 2025</a:t>
            </a:r>
          </a:p>
          <a:p>
            <a:r>
              <a:rPr lang="en-US" dirty="0"/>
              <a:t>If you have interest and would like to observe the board process, please contact a board member</a:t>
            </a:r>
          </a:p>
          <a:p>
            <a:pPr lvl="1"/>
            <a:r>
              <a:rPr lang="en-US" dirty="0"/>
              <a:t>Failure to provide a board of directors would put the company in violation of its bylaws, cause an intervention by the State of Arizona, and jeopardize the future stewardship of our water supply.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287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8D371-271E-984C-1E70-5F4C66E71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 Questions and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B7500-4563-C3BD-9D96-484B68C6A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state your name and which part of our service area your home is in.</a:t>
            </a:r>
          </a:p>
        </p:txBody>
      </p:sp>
    </p:spTree>
    <p:extLst>
      <p:ext uri="{BB962C8B-B14F-4D97-AF65-F5344CB8AC3E}">
        <p14:creationId xmlns:p14="http://schemas.microsoft.com/office/powerpoint/2010/main" val="2390363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D8D6C-8290-496E-9620-557EB30F0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Thank You! – Remember ICWC.info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That’s how you stay informed and how Transparency Happens!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CE8EE-EC95-45B8-A21F-702D899AB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233820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2F93A-CBE2-55CB-5EE3-3597BAC85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706" y="96838"/>
            <a:ext cx="8596668" cy="1320800"/>
          </a:xfrm>
        </p:spPr>
        <p:txBody>
          <a:bodyPr/>
          <a:lstStyle/>
          <a:p>
            <a:r>
              <a:rPr lang="en-US" dirty="0"/>
              <a:t>Meeting Welcome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56B4A-DF8E-F3B5-6C4B-ABDA16F88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06" y="1029903"/>
            <a:ext cx="8596668" cy="5828097"/>
          </a:xfrm>
        </p:spPr>
        <p:txBody>
          <a:bodyPr>
            <a:normAutofit lnSpcReduction="10000"/>
          </a:bodyPr>
          <a:lstStyle/>
          <a:p>
            <a:r>
              <a:rPr lang="en-US" sz="3300" dirty="0"/>
              <a:t>Thank you for your interest and welcome to the 2024 ICWC Annual meeting</a:t>
            </a:r>
          </a:p>
          <a:p>
            <a:pPr marL="457200" lvl="1" indent="0">
              <a:buNone/>
            </a:pPr>
            <a:endParaRPr lang="en-US" sz="3100" dirty="0"/>
          </a:p>
          <a:p>
            <a:pPr lvl="1"/>
            <a:r>
              <a:rPr lang="en-US" sz="3100" dirty="0"/>
              <a:t>There will be a question and comment section at the end of the presentation</a:t>
            </a:r>
          </a:p>
          <a:p>
            <a:pPr lvl="1"/>
            <a:endParaRPr lang="en-US" sz="3100" dirty="0"/>
          </a:p>
          <a:p>
            <a:pPr lvl="1"/>
            <a:r>
              <a:rPr lang="en-US" sz="3100" dirty="0"/>
              <a:t>This presentation and the meeting minutes will be posted to </a:t>
            </a:r>
            <a:r>
              <a:rPr lang="en-US" sz="3100" dirty="0">
                <a:hlinkClick r:id="rId2"/>
              </a:rPr>
              <a:t>www.icwc.info</a:t>
            </a:r>
            <a:endParaRPr lang="en-US" sz="3100" dirty="0"/>
          </a:p>
          <a:p>
            <a:pPr lvl="1"/>
            <a:endParaRPr lang="en-US" sz="3100" dirty="0"/>
          </a:p>
          <a:p>
            <a:pPr lvl="1"/>
            <a:r>
              <a:rPr lang="en-US" sz="3100" dirty="0"/>
              <a:t>Feel free to contact your board through the website or in person.</a:t>
            </a:r>
          </a:p>
          <a:p>
            <a:pPr lvl="1"/>
            <a:endParaRPr lang="en-US" sz="3100" dirty="0"/>
          </a:p>
          <a:p>
            <a:pPr lvl="1"/>
            <a:endParaRPr lang="en-US" sz="3100" dirty="0"/>
          </a:p>
          <a:p>
            <a:endParaRPr lang="en-US" sz="3300" dirty="0"/>
          </a:p>
          <a:p>
            <a:pPr lvl="1"/>
            <a:endParaRPr lang="en-US" sz="3300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91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C1E13F-7501-ABDF-518D-FC2C20217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6063"/>
          </a:xfrm>
        </p:spPr>
        <p:txBody>
          <a:bodyPr/>
          <a:lstStyle/>
          <a:p>
            <a:r>
              <a:rPr lang="en-US" dirty="0"/>
              <a:t>Meeting 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959614-363F-93C4-5918-2D546B890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9715"/>
            <a:ext cx="8596668" cy="5486400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Routine Business</a:t>
            </a:r>
          </a:p>
          <a:p>
            <a:pPr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Election Update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Seating of the 2024 Board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Election of officers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 Report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 Performance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Cash forecast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DRAFT </a:t>
            </a: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 budget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Operations Report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 production summary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phase additions – User forecast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Operations project activity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Replacement TRR well 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Cell tower inquiry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Recruiting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 Comments, questions and suggestions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Adjournment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628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8A1E6-D727-15F8-CE6B-31468778F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of Director’s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47FE2-E52C-8A8D-0560-B593220F9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Establish Quorum</a:t>
            </a:r>
          </a:p>
          <a:p>
            <a:r>
              <a:rPr lang="en-US" sz="3200" dirty="0"/>
              <a:t>Ratify Draft minutes to the BOD meeting held February 29</a:t>
            </a:r>
            <a:r>
              <a:rPr lang="en-US" sz="3200" baseline="30000" dirty="0"/>
              <a:t>th</a:t>
            </a:r>
            <a:r>
              <a:rPr lang="en-US" sz="3200" dirty="0"/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1417435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BADBB-9198-6E1B-D843-C298D0242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 Results – 2024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3C48E-3732-5455-5A22-BE253B873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were 3 board spots open by term expiration and the second year of one unfilled position from last year.</a:t>
            </a:r>
          </a:p>
          <a:p>
            <a:r>
              <a:rPr lang="en-US" dirty="0"/>
              <a:t>Only 4 persons were nominated for the election last December.</a:t>
            </a:r>
          </a:p>
          <a:p>
            <a:r>
              <a:rPr lang="en-US" dirty="0"/>
              <a:t>All nominees were acclaimed – cost of ballots and counting avoided</a:t>
            </a:r>
          </a:p>
          <a:p>
            <a:pPr lvl="1"/>
            <a:r>
              <a:rPr lang="en-US" dirty="0"/>
              <a:t>Randy Joly</a:t>
            </a:r>
          </a:p>
          <a:p>
            <a:pPr lvl="1"/>
            <a:r>
              <a:rPr lang="en-US" dirty="0"/>
              <a:t>Giles Howard</a:t>
            </a:r>
          </a:p>
          <a:p>
            <a:pPr lvl="1"/>
            <a:r>
              <a:rPr lang="en-US" dirty="0"/>
              <a:t>Mike Hubbard</a:t>
            </a:r>
          </a:p>
          <a:p>
            <a:pPr lvl="1"/>
            <a:r>
              <a:rPr lang="en-US" dirty="0"/>
              <a:t>Mark Armstrong</a:t>
            </a:r>
          </a:p>
          <a:p>
            <a:pPr lvl="1"/>
            <a:endParaRPr lang="en-US" dirty="0"/>
          </a:p>
          <a:p>
            <a:r>
              <a:rPr lang="en-US" dirty="0"/>
              <a:t>Dan Cancelleri has one year remaining on his term</a:t>
            </a:r>
          </a:p>
          <a:p>
            <a:r>
              <a:rPr lang="en-US" dirty="0"/>
              <a:t>Election of officers for 2024</a:t>
            </a:r>
          </a:p>
        </p:txBody>
      </p:sp>
    </p:spTree>
    <p:extLst>
      <p:ext uri="{BB962C8B-B14F-4D97-AF65-F5344CB8AC3E}">
        <p14:creationId xmlns:p14="http://schemas.microsoft.com/office/powerpoint/2010/main" val="1537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99F05B-B264-B80D-15BC-D7B4683C7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Treasurer’s Report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74DD1E-A81B-56C3-1052-47F6A06EAD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Giles Howard</a:t>
            </a:r>
          </a:p>
        </p:txBody>
      </p:sp>
    </p:spTree>
    <p:extLst>
      <p:ext uri="{BB962C8B-B14F-4D97-AF65-F5344CB8AC3E}">
        <p14:creationId xmlns:p14="http://schemas.microsoft.com/office/powerpoint/2010/main" val="4026401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A1C818-E624-6F2D-3B6F-1CEC1030B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Financial Summary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389D2C-F529-6A1B-A007-B0EE434FA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9185"/>
            <a:ext cx="8596668" cy="53281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2023 Revenue $753K</a:t>
            </a:r>
          </a:p>
          <a:p>
            <a:pPr lvl="1"/>
            <a:r>
              <a:rPr lang="en-US" dirty="0"/>
              <a:t>Gross Income $178K</a:t>
            </a:r>
          </a:p>
          <a:p>
            <a:pPr lvl="1"/>
            <a:r>
              <a:rPr lang="en-US" dirty="0"/>
              <a:t>Total Expenses $19K under budget</a:t>
            </a:r>
          </a:p>
          <a:p>
            <a:pPr lvl="1"/>
            <a:r>
              <a:rPr lang="en-US" dirty="0"/>
              <a:t>Net Ordinary Income/loss </a:t>
            </a:r>
            <a:r>
              <a:rPr lang="en-US" dirty="0">
                <a:solidFill>
                  <a:srgbClr val="FF0000"/>
                </a:solidFill>
              </a:rPr>
              <a:t>($26K) </a:t>
            </a:r>
            <a:r>
              <a:rPr lang="en-US" dirty="0"/>
              <a:t>(After depreciation and amortization)</a:t>
            </a:r>
          </a:p>
          <a:p>
            <a:pPr lvl="1"/>
            <a:endParaRPr lang="en-US" dirty="0"/>
          </a:p>
          <a:p>
            <a:r>
              <a:rPr lang="en-US" dirty="0"/>
              <a:t>Cash at year end $479K</a:t>
            </a:r>
          </a:p>
          <a:p>
            <a:pPr lvl="1"/>
            <a:r>
              <a:rPr lang="en-US" dirty="0"/>
              <a:t>Previous year end $501K</a:t>
            </a:r>
          </a:p>
          <a:p>
            <a:endParaRPr lang="en-US" dirty="0"/>
          </a:p>
          <a:p>
            <a:r>
              <a:rPr lang="en-US" dirty="0"/>
              <a:t>Variances to Budget/Major expenditures</a:t>
            </a:r>
          </a:p>
          <a:p>
            <a:pPr lvl="1"/>
            <a:r>
              <a:rPr lang="en-US" dirty="0"/>
              <a:t>Revenue 2% higher than plan – more sales and new tariff effective in August 2023</a:t>
            </a:r>
          </a:p>
          <a:p>
            <a:pPr lvl="1"/>
            <a:r>
              <a:rPr lang="en-US" dirty="0"/>
              <a:t>Electricity above budget by $18K – APS </a:t>
            </a:r>
            <a:r>
              <a:rPr lang="en-US"/>
              <a:t>rate increase</a:t>
            </a:r>
            <a:endParaRPr lang="en-US" dirty="0"/>
          </a:p>
          <a:p>
            <a:pPr lvl="1"/>
            <a:r>
              <a:rPr lang="en-US" dirty="0"/>
              <a:t>Lower than planned Engineering expenses – Postponement of final phase of system project</a:t>
            </a:r>
          </a:p>
          <a:p>
            <a:pPr lvl="1"/>
            <a:r>
              <a:rPr lang="en-US" dirty="0"/>
              <a:t>Lower than planned repairs – previous years maintenance working as planned</a:t>
            </a:r>
          </a:p>
          <a:p>
            <a:pPr lvl="1"/>
            <a:r>
              <a:rPr lang="en-US" dirty="0"/>
              <a:t>No election costs</a:t>
            </a:r>
          </a:p>
          <a:p>
            <a:endParaRPr lang="en-US" dirty="0"/>
          </a:p>
          <a:p>
            <a:r>
              <a:rPr lang="en-US" dirty="0"/>
              <a:t>All financial statements and budget analysis may be found  under the REPORTS tab on the ICWC.info website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43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EFF0D-C91E-5F9E-C670-C82690AEF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Draft Budget Summary: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27A34-6513-1C4C-5DE8-A46AC5153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Revenue $758K</a:t>
            </a:r>
          </a:p>
          <a:p>
            <a:r>
              <a:rPr lang="en-US" dirty="0"/>
              <a:t>Operating Expenses $459K</a:t>
            </a:r>
          </a:p>
          <a:p>
            <a:r>
              <a:rPr lang="en-US" dirty="0"/>
              <a:t>Admin and other expenses $114K</a:t>
            </a:r>
          </a:p>
          <a:p>
            <a:r>
              <a:rPr lang="en-US" dirty="0"/>
              <a:t>Ordinary Cash Income $184K</a:t>
            </a:r>
          </a:p>
          <a:p>
            <a:r>
              <a:rPr lang="en-US" dirty="0"/>
              <a:t>Non cash expenses (Depreciation and Amortization) $170K</a:t>
            </a:r>
          </a:p>
          <a:p>
            <a:r>
              <a:rPr lang="en-US" dirty="0"/>
              <a:t>Net Income – $14K</a:t>
            </a:r>
          </a:p>
          <a:p>
            <a:endParaRPr lang="en-US" dirty="0"/>
          </a:p>
          <a:p>
            <a:r>
              <a:rPr lang="en-US" dirty="0"/>
              <a:t>Full line item budget will be posted with the minutes of this meeting on www.ICWC.info</a:t>
            </a:r>
          </a:p>
        </p:txBody>
      </p:sp>
    </p:spTree>
    <p:extLst>
      <p:ext uri="{BB962C8B-B14F-4D97-AF65-F5344CB8AC3E}">
        <p14:creationId xmlns:p14="http://schemas.microsoft.com/office/powerpoint/2010/main" val="2137285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FD411-DB25-7BB4-1BDD-9F47CA4E7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Cash forecast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93FA6-7F80-BC48-B275-DD46E1B22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Began 2024 with $479K cash</a:t>
            </a:r>
          </a:p>
          <a:p>
            <a:endParaRPr lang="en-US" dirty="0"/>
          </a:p>
          <a:p>
            <a:r>
              <a:rPr lang="en-US" dirty="0"/>
              <a:t>Projected year end cash with normal operations is $691K  ( without well replacement project)</a:t>
            </a:r>
          </a:p>
          <a:p>
            <a:r>
              <a:rPr lang="en-US" dirty="0"/>
              <a:t>TRR well #1 replacement with TRR well #5 estimate – $305K</a:t>
            </a:r>
          </a:p>
          <a:p>
            <a:r>
              <a:rPr lang="en-US" dirty="0"/>
              <a:t>Estimated cash position at year end $386K</a:t>
            </a:r>
          </a:p>
          <a:p>
            <a:pPr lvl="1"/>
            <a:r>
              <a:rPr lang="en-US" dirty="0"/>
              <a:t>Normal planned minimum for cash reserves is $500K</a:t>
            </a:r>
          </a:p>
          <a:p>
            <a:pPr lvl="1"/>
            <a:r>
              <a:rPr lang="en-US" dirty="0"/>
              <a:t>All non-critical projects on HOLD</a:t>
            </a:r>
          </a:p>
          <a:p>
            <a:pPr lvl="1"/>
            <a:r>
              <a:rPr lang="en-US" dirty="0"/>
              <a:t>Cash replenishment estimated to be accomplished by mid-2025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446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74260</TotalTime>
  <Words>999</Words>
  <Application>Microsoft Office PowerPoint</Application>
  <PresentationFormat>Widescreen</PresentationFormat>
  <Paragraphs>168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Trebuchet MS</vt:lpstr>
      <vt:lpstr>Wingdings 3</vt:lpstr>
      <vt:lpstr>Facet</vt:lpstr>
      <vt:lpstr>Inscription Canyon Water Company</vt:lpstr>
      <vt:lpstr>Meeting Welcome </vt:lpstr>
      <vt:lpstr>Meeting Agenda</vt:lpstr>
      <vt:lpstr>Board of Director’s Business</vt:lpstr>
      <vt:lpstr>Election Results – 2024 Board</vt:lpstr>
      <vt:lpstr>Treasurer’s Report</vt:lpstr>
      <vt:lpstr>2023 Financial Summary</vt:lpstr>
      <vt:lpstr>2024 Draft Budget Summary:</vt:lpstr>
      <vt:lpstr>2024 Cash forecast</vt:lpstr>
      <vt:lpstr>Operations Report</vt:lpstr>
      <vt:lpstr>2023 Production Summary – Water Usage Comparison</vt:lpstr>
      <vt:lpstr>User Forecast</vt:lpstr>
      <vt:lpstr>Key Operations Activities</vt:lpstr>
      <vt:lpstr>Other Business</vt:lpstr>
      <vt:lpstr>Other Business  continued…..</vt:lpstr>
      <vt:lpstr>Members Questions and comments</vt:lpstr>
      <vt:lpstr>Thank You! – Remember ICWC.info  That’s how you stay informed and how Transparency Happens!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Inscription Canyon Water Company</dc:title>
  <dc:creator>Mark Armstrong</dc:creator>
  <cp:lastModifiedBy>Mark Armstrong</cp:lastModifiedBy>
  <cp:revision>175</cp:revision>
  <cp:lastPrinted>2021-01-22T22:39:22Z</cp:lastPrinted>
  <dcterms:created xsi:type="dcterms:W3CDTF">2021-01-09T17:18:45Z</dcterms:created>
  <dcterms:modified xsi:type="dcterms:W3CDTF">2024-04-03T15:25:18Z</dcterms:modified>
</cp:coreProperties>
</file>