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6" r:id="rId2"/>
    <p:sldId id="257" r:id="rId3"/>
    <p:sldId id="284" r:id="rId4"/>
    <p:sldId id="261" r:id="rId5"/>
    <p:sldId id="292" r:id="rId6"/>
    <p:sldId id="277" r:id="rId7"/>
    <p:sldId id="286" r:id="rId8"/>
    <p:sldId id="290" r:id="rId9"/>
    <p:sldId id="291" r:id="rId10"/>
    <p:sldId id="287" r:id="rId11"/>
    <p:sldId id="288" r:id="rId12"/>
    <p:sldId id="293" r:id="rId13"/>
    <p:sldId id="264" r:id="rId14"/>
    <p:sldId id="289" r:id="rId15"/>
    <p:sldId id="265" r:id="rId16"/>
    <p:sldId id="259" r:id="rId17"/>
    <p:sldId id="260" r:id="rId18"/>
  </p:sldIdLst>
  <p:sldSz cx="12192000" cy="6858000"/>
  <p:notesSz cx="70770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8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2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9544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40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2782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06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34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7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7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0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0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9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7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94463-78F7-4916-A34C-6FDC7485F6A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C67A9-F959-4CDA-BEB6-6EA709C69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Inscription Canyon Water Company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C454B8-9FAE-43FE-8A89-23A939E22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60358"/>
            <a:ext cx="7766936" cy="1096899"/>
          </a:xfrm>
        </p:spPr>
        <p:txBody>
          <a:bodyPr>
            <a:normAutofit/>
          </a:bodyPr>
          <a:lstStyle/>
          <a:p>
            <a:r>
              <a:rPr lang="en-US" dirty="0"/>
              <a:t>Board of Director’s Meeting</a:t>
            </a:r>
          </a:p>
          <a:p>
            <a:r>
              <a:rPr lang="en-US" dirty="0"/>
              <a:t>January 26, 2021</a:t>
            </a:r>
          </a:p>
        </p:txBody>
      </p:sp>
    </p:spTree>
    <p:extLst>
      <p:ext uri="{BB962C8B-B14F-4D97-AF65-F5344CB8AC3E}">
        <p14:creationId xmlns:p14="http://schemas.microsoft.com/office/powerpoint/2010/main" val="2701941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2DEB-931F-4F16-9F60-AFEF7566C7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Report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CBCE43D-62CF-4800-A6C9-CA14AE699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392" y="4050836"/>
            <a:ext cx="7766936" cy="1096899"/>
          </a:xfrm>
        </p:spPr>
        <p:txBody>
          <a:bodyPr/>
          <a:lstStyle/>
          <a:p>
            <a:r>
              <a:rPr lang="en-US" dirty="0"/>
              <a:t>Mark Armstrong</a:t>
            </a:r>
          </a:p>
        </p:txBody>
      </p:sp>
    </p:spTree>
    <p:extLst>
      <p:ext uri="{BB962C8B-B14F-4D97-AF65-F5344CB8AC3E}">
        <p14:creationId xmlns:p14="http://schemas.microsoft.com/office/powerpoint/2010/main" val="3629644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320D67F-BEE1-416C-BACB-DD4FA15FF7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017039"/>
              </p:ext>
            </p:extLst>
          </p:nvPr>
        </p:nvGraphicFramePr>
        <p:xfrm>
          <a:off x="224309" y="0"/>
          <a:ext cx="7676880" cy="757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3886200" imgH="5028964" progId="AcroExch.Document.DC">
                  <p:embed/>
                </p:oleObj>
              </mc:Choice>
              <mc:Fallback>
                <p:oleObj name="Acrobat Document" r:id="rId2" imgW="3886200" imgH="5028964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4309" y="0"/>
                        <a:ext cx="7676880" cy="757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2088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97595-DF3B-4E87-BCFA-5D34DF18A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of Note: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3B6EB-1F4E-4BA5-BC5D-4A0CADE66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water pumped was up 17% over 2019</a:t>
            </a:r>
          </a:p>
          <a:p>
            <a:r>
              <a:rPr lang="en-US" dirty="0"/>
              <a:t>Metered loss 364% higher than 2019</a:t>
            </a:r>
          </a:p>
          <a:p>
            <a:pPr lvl="1"/>
            <a:r>
              <a:rPr lang="en-US" dirty="0"/>
              <a:t>Sterling Ranch new line flushing</a:t>
            </a:r>
          </a:p>
          <a:p>
            <a:pPr lvl="1"/>
            <a:r>
              <a:rPr lang="en-US" dirty="0"/>
              <a:t>Molly Way regular flushing</a:t>
            </a:r>
          </a:p>
          <a:p>
            <a:r>
              <a:rPr lang="en-US" dirty="0"/>
              <a:t>Water delivered to members was up 18% y/y</a:t>
            </a:r>
          </a:p>
          <a:p>
            <a:r>
              <a:rPr lang="en-US" dirty="0"/>
              <a:t>Water delivered to the TRR Lake was up 14% y/y</a:t>
            </a:r>
          </a:p>
          <a:p>
            <a:r>
              <a:rPr lang="en-US" dirty="0"/>
              <a:t>Unaccounted for water losses were down 14.6% y/y to 3.13%</a:t>
            </a:r>
          </a:p>
          <a:p>
            <a:r>
              <a:rPr lang="en-US" dirty="0"/>
              <a:t>Landscape use was up 20% with most of the increase in Whispering Canyon</a:t>
            </a:r>
          </a:p>
          <a:p>
            <a:r>
              <a:rPr lang="en-US" dirty="0"/>
              <a:t>Construction use was up 31% y/y</a:t>
            </a:r>
          </a:p>
        </p:txBody>
      </p:sp>
    </p:spTree>
    <p:extLst>
      <p:ext uri="{BB962C8B-B14F-4D97-AF65-F5344CB8AC3E}">
        <p14:creationId xmlns:p14="http://schemas.microsoft.com/office/powerpoint/2010/main" val="6643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8FDCB-F9B3-434E-9A4F-3493EF5CD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584" y="219075"/>
            <a:ext cx="8596668" cy="1320800"/>
          </a:xfrm>
        </p:spPr>
        <p:txBody>
          <a:bodyPr/>
          <a:lstStyle/>
          <a:p>
            <a:r>
              <a:rPr lang="en-US" dirty="0"/>
              <a:t>ICWC 2020 Report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C521C-9CC6-48B8-A981-0CC34D976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3501"/>
            <a:ext cx="8596668" cy="5305424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4"/>
                </a:solidFill>
              </a:rPr>
              <a:t>Perform an audit on current delivery operations practices </a:t>
            </a:r>
          </a:p>
          <a:p>
            <a:r>
              <a:rPr lang="en-US" dirty="0">
                <a:solidFill>
                  <a:schemeClr val="accent4"/>
                </a:solidFill>
              </a:rPr>
              <a:t>Upgrade and publish process for problem reporting, tracking and resolution</a:t>
            </a:r>
          </a:p>
          <a:p>
            <a:r>
              <a:rPr lang="en-US" dirty="0">
                <a:solidFill>
                  <a:schemeClr val="accent4"/>
                </a:solidFill>
              </a:rPr>
              <a:t>Perform annual hydrology testing on aquifer used by all wells</a:t>
            </a:r>
          </a:p>
          <a:p>
            <a:r>
              <a:rPr lang="en-US" dirty="0">
                <a:solidFill>
                  <a:schemeClr val="accent4"/>
                </a:solidFill>
              </a:rPr>
              <a:t>Evaluate delivery system reliability risks</a:t>
            </a:r>
          </a:p>
          <a:p>
            <a:r>
              <a:rPr lang="en-US" dirty="0">
                <a:solidFill>
                  <a:srgbClr val="FF0000"/>
                </a:solidFill>
              </a:rPr>
              <a:t>Manage disposal of old water meters</a:t>
            </a:r>
          </a:p>
          <a:p>
            <a:r>
              <a:rPr lang="en-US" dirty="0">
                <a:solidFill>
                  <a:srgbClr val="00B050"/>
                </a:solidFill>
              </a:rPr>
              <a:t>Finalize and perform the asset transfer from ICRWUA to ICWC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ACC hearings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Transfer of CC&amp;N’s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Business operations/Accounting and website changes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Pass current entity on to ARC (if applicable) with new name/bylaws</a:t>
            </a:r>
          </a:p>
          <a:p>
            <a:r>
              <a:rPr lang="en-US" dirty="0">
                <a:solidFill>
                  <a:srgbClr val="00B050"/>
                </a:solidFill>
              </a:rPr>
              <a:t>Finalize 25 year lease renewal for ICR wells – August 2020</a:t>
            </a:r>
            <a:endParaRPr lang="en-US" u="sng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Commence preparations of Rate case for ACC review</a:t>
            </a:r>
          </a:p>
          <a:p>
            <a:r>
              <a:rPr lang="en-US" dirty="0">
                <a:solidFill>
                  <a:srgbClr val="00B050"/>
                </a:solidFill>
              </a:rPr>
              <a:t>Evaluate current financial reserve strategy</a:t>
            </a:r>
          </a:p>
          <a:p>
            <a:r>
              <a:rPr lang="en-US" dirty="0">
                <a:solidFill>
                  <a:srgbClr val="00B050"/>
                </a:solidFill>
              </a:rPr>
              <a:t>Establish routine updates to website/email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063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3203-24A5-42A3-BAC5-677CD5DD6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967" y="321502"/>
            <a:ext cx="8596668" cy="1320800"/>
          </a:xfrm>
        </p:spPr>
        <p:txBody>
          <a:bodyPr/>
          <a:lstStyle/>
          <a:p>
            <a:r>
              <a:rPr lang="en-US" dirty="0"/>
              <a:t>Additional 2020 Activities: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4BE3F-78F8-445E-A68A-C366C547C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24800"/>
            <a:ext cx="8596668" cy="388077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Rationalized Bank accounts</a:t>
            </a:r>
          </a:p>
          <a:p>
            <a:pPr lvl="1"/>
            <a:r>
              <a:rPr lang="en-US" dirty="0"/>
              <a:t>Opened ICWC accounts/closed ICRWUA accounts</a:t>
            </a:r>
          </a:p>
          <a:p>
            <a:r>
              <a:rPr lang="en-US" dirty="0"/>
              <a:t>Cleaned up/ re-cast financial reporting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Created a Contingency Account with a balance of $50,000.00  The Board will discuss and determine the appropriate balance for 2021.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Created a Capital Account to prepare for the replacement of equipment in a timely and appropriate manner. Funding will be determined by appropriate depreciation schedules.</a:t>
            </a:r>
          </a:p>
          <a:p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Converted all accounts to online banking with online bill pay</a:t>
            </a:r>
            <a:endParaRPr lang="en-US" dirty="0"/>
          </a:p>
          <a:p>
            <a:r>
              <a:rPr lang="en-US" dirty="0"/>
              <a:t>Finalized ARC lawsuit and recouped majority of legal fees</a:t>
            </a:r>
          </a:p>
          <a:p>
            <a:r>
              <a:rPr lang="en-US" dirty="0"/>
              <a:t>Monitored inspections and testing in TRR Sterling Ranch</a:t>
            </a:r>
          </a:p>
          <a:p>
            <a:r>
              <a:rPr lang="en-US" dirty="0"/>
              <a:t>Added rotating security cameras to hydrant locations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79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DC98F-7946-409C-976A-7747D794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ICWC 2021 Planned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2B6B5-B4FC-49D5-85BB-D5F3B3F6E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0651"/>
            <a:ext cx="8596668" cy="46507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ACC Rate Case – Commence in April</a:t>
            </a:r>
          </a:p>
          <a:p>
            <a:r>
              <a:rPr lang="en-US" dirty="0"/>
              <a:t>TRR system Capacity/water use Plan</a:t>
            </a:r>
          </a:p>
          <a:p>
            <a:r>
              <a:rPr lang="en-US" dirty="0"/>
              <a:t>TRR expansion to Sterling Ranch and Cooper Hawk Ridge</a:t>
            </a:r>
          </a:p>
          <a:p>
            <a:r>
              <a:rPr lang="en-US" dirty="0"/>
              <a:t>WC expansion to phases 5 and 11</a:t>
            </a:r>
          </a:p>
          <a:p>
            <a:r>
              <a:rPr lang="en-US" dirty="0"/>
              <a:t>Reallocation of funds for Capital and contingency accounts</a:t>
            </a:r>
          </a:p>
          <a:p>
            <a:r>
              <a:rPr lang="en-US" dirty="0"/>
              <a:t>Haulage and Emergency Power Contracts for ICR wells</a:t>
            </a:r>
          </a:p>
          <a:p>
            <a:r>
              <a:rPr lang="en-US" dirty="0"/>
              <a:t>Lock Box Electronic Payments Process</a:t>
            </a:r>
          </a:p>
          <a:p>
            <a:r>
              <a:rPr lang="en-US" dirty="0"/>
              <a:t>ICR Lot 1-180 ARC transfer to Owners</a:t>
            </a:r>
          </a:p>
          <a:p>
            <a:r>
              <a:rPr lang="en-US" dirty="0"/>
              <a:t>New building structure for ICR well #1</a:t>
            </a:r>
          </a:p>
          <a:p>
            <a:r>
              <a:rPr lang="en-US" dirty="0"/>
              <a:t>Ongoing tank and structure maintenance</a:t>
            </a:r>
          </a:p>
          <a:p>
            <a:r>
              <a:rPr lang="en-US" dirty="0"/>
              <a:t>Continued hydrant camera surveillance</a:t>
            </a:r>
          </a:p>
          <a:p>
            <a:r>
              <a:rPr lang="en-US" dirty="0"/>
              <a:t>Annual hydrology testing</a:t>
            </a:r>
          </a:p>
        </p:txBody>
      </p:sp>
    </p:spTree>
    <p:extLst>
      <p:ext uri="{BB962C8B-B14F-4D97-AF65-F5344CB8AC3E}">
        <p14:creationId xmlns:p14="http://schemas.microsoft.com/office/powerpoint/2010/main" val="1475930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5323A-0AA3-47DB-884B-684CAB1F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Member’s comments, suggestions and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60CEA-1A44-4213-B823-5DBF4D58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Identify Yourself/Wait until given the floor</a:t>
            </a:r>
          </a:p>
          <a:p>
            <a:r>
              <a:rPr lang="en-US" dirty="0"/>
              <a:t>Speak loudly/clearly</a:t>
            </a:r>
          </a:p>
          <a:p>
            <a:r>
              <a:rPr lang="en-US" dirty="0"/>
              <a:t>Limit your time to allow others a turn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68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671D29-2EAC-4F74-8641-A0EB8429E0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F0493E3-BA64-42EF-B42C-F1E9B962EC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53014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E5A9E-D21F-4319-AC6E-0738DB0CE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238125"/>
            <a:ext cx="10515600" cy="1325563"/>
          </a:xfrm>
        </p:spPr>
        <p:txBody>
          <a:bodyPr/>
          <a:lstStyle/>
          <a:p>
            <a:r>
              <a:rPr lang="en-US" dirty="0"/>
              <a:t>Agenda – ICWC BOD Meeting Jan 26</a:t>
            </a:r>
            <a:r>
              <a:rPr lang="en-US" baseline="30000" dirty="0"/>
              <a:t>th</a:t>
            </a:r>
            <a:r>
              <a:rPr lang="en-US" dirty="0"/>
              <a:t>,2021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72D8D-DB5F-4E0C-9D26-808C6BE4F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9650"/>
            <a:ext cx="10515600" cy="53149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Call to Order – Board Business</a:t>
            </a:r>
          </a:p>
          <a:p>
            <a:pPr lvl="1"/>
            <a:r>
              <a:rPr lang="en-US" dirty="0"/>
              <a:t>Online meeting process – Reminder of Company Mission</a:t>
            </a:r>
          </a:p>
          <a:p>
            <a:pPr lvl="1"/>
            <a:r>
              <a:rPr lang="en-US" dirty="0"/>
              <a:t>Approval of Draft Agenda</a:t>
            </a:r>
          </a:p>
          <a:p>
            <a:pPr lvl="1"/>
            <a:r>
              <a:rPr lang="en-US" dirty="0"/>
              <a:t>Approval/acceptance of Minutes to Board meeting held Dec 18</a:t>
            </a:r>
            <a:r>
              <a:rPr lang="en-US" baseline="30000" dirty="0"/>
              <a:t>th</a:t>
            </a:r>
            <a:r>
              <a:rPr lang="en-US" dirty="0"/>
              <a:t> 2020</a:t>
            </a:r>
          </a:p>
          <a:p>
            <a:r>
              <a:rPr lang="en-US" dirty="0"/>
              <a:t>Annual BOD Election Results</a:t>
            </a:r>
          </a:p>
          <a:p>
            <a:pPr lvl="1"/>
            <a:r>
              <a:rPr lang="en-US" dirty="0"/>
              <a:t>Seating of 2 new Board Members</a:t>
            </a:r>
          </a:p>
          <a:p>
            <a:pPr lvl="1"/>
            <a:r>
              <a:rPr lang="en-US" dirty="0"/>
              <a:t>Thank you to departing Board Members</a:t>
            </a:r>
          </a:p>
          <a:p>
            <a:r>
              <a:rPr lang="en-US" dirty="0"/>
              <a:t>Election of Corporate Officers</a:t>
            </a:r>
          </a:p>
          <a:p>
            <a:r>
              <a:rPr lang="en-US" dirty="0"/>
              <a:t>Treasurer’s Report</a:t>
            </a:r>
          </a:p>
          <a:p>
            <a:r>
              <a:rPr lang="en-US" dirty="0"/>
              <a:t>Operations Summary</a:t>
            </a:r>
          </a:p>
          <a:p>
            <a:pPr lvl="1"/>
            <a:r>
              <a:rPr lang="en-US" dirty="0"/>
              <a:t>Items of note</a:t>
            </a:r>
          </a:p>
          <a:p>
            <a:r>
              <a:rPr lang="en-US" dirty="0"/>
              <a:t>Old Business</a:t>
            </a:r>
          </a:p>
          <a:p>
            <a:pPr lvl="1"/>
            <a:r>
              <a:rPr lang="en-US" dirty="0"/>
              <a:t>2020 Summary and Report Card</a:t>
            </a:r>
          </a:p>
          <a:p>
            <a:pPr lvl="2"/>
            <a:r>
              <a:rPr lang="en-US" dirty="0"/>
              <a:t>Additional items</a:t>
            </a:r>
          </a:p>
          <a:p>
            <a:r>
              <a:rPr lang="en-US" dirty="0"/>
              <a:t>New Business</a:t>
            </a:r>
          </a:p>
          <a:p>
            <a:pPr lvl="1"/>
            <a:r>
              <a:rPr lang="en-US" dirty="0"/>
              <a:t>2021 Planned Financial and Operational Activities</a:t>
            </a:r>
          </a:p>
          <a:p>
            <a:r>
              <a:rPr lang="en-US" dirty="0"/>
              <a:t>Member’s Comments and Questions</a:t>
            </a:r>
          </a:p>
          <a:p>
            <a:r>
              <a:rPr lang="en-US" dirty="0"/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267755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D55C9-63A9-49FE-861A-45E735783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ECE0A-D422-4644-BAC5-F4FFA7547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554483"/>
          </a:xfrm>
        </p:spPr>
        <p:txBody>
          <a:bodyPr>
            <a:normAutofit/>
          </a:bodyPr>
          <a:lstStyle/>
          <a:p>
            <a:r>
              <a:rPr lang="en-US" dirty="0"/>
              <a:t>Provide a safe, clean, affordable and reliable water supply to all members and customers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Be transparent from a management and financial perspective</a:t>
            </a:r>
          </a:p>
          <a:p>
            <a:endParaRPr lang="en-US" dirty="0"/>
          </a:p>
          <a:p>
            <a:r>
              <a:rPr lang="en-US" dirty="0"/>
              <a:t>Plan and Operate like a company that will soon have 1000 user/customers</a:t>
            </a:r>
          </a:p>
          <a:p>
            <a:endParaRPr lang="en-US" dirty="0"/>
          </a:p>
          <a:p>
            <a:r>
              <a:rPr lang="en-US" dirty="0"/>
              <a:t>Responsibly manage our supply and delivery systems for the future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9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7B42C-D9D5-484A-B1D7-6205BE47A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2020-21 ICWC Board of Director’s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A4CA1-8083-4419-ADEC-7CF824E74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Board Positions up for election for two year terms</a:t>
            </a:r>
          </a:p>
          <a:p>
            <a:r>
              <a:rPr lang="en-US" dirty="0"/>
              <a:t>513 Ballots cast</a:t>
            </a:r>
          </a:p>
          <a:p>
            <a:r>
              <a:rPr lang="en-US" dirty="0"/>
              <a:t>Results counted and certified on January 22</a:t>
            </a:r>
            <a:r>
              <a:rPr lang="en-US" baseline="30000" dirty="0"/>
              <a:t>nd</a:t>
            </a:r>
            <a:endParaRPr lang="en-US" dirty="0"/>
          </a:p>
          <a:p>
            <a:r>
              <a:rPr lang="en-US" dirty="0"/>
              <a:t>Candidate results:</a:t>
            </a:r>
          </a:p>
          <a:p>
            <a:pPr lvl="1"/>
            <a:r>
              <a:rPr lang="en-US" dirty="0"/>
              <a:t>Dan </a:t>
            </a:r>
            <a:r>
              <a:rPr lang="en-US" dirty="0" err="1"/>
              <a:t>Cancelleri</a:t>
            </a:r>
            <a:r>
              <a:rPr lang="en-US" dirty="0"/>
              <a:t> – 298 votes *</a:t>
            </a:r>
          </a:p>
          <a:p>
            <a:pPr lvl="1"/>
            <a:r>
              <a:rPr lang="en-US" dirty="0"/>
              <a:t>Ray Damesek – 233 votes </a:t>
            </a:r>
          </a:p>
          <a:p>
            <a:pPr lvl="1"/>
            <a:r>
              <a:rPr lang="en-US" dirty="0"/>
              <a:t>Michael Hubbard – 313 votes 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 elected</a:t>
            </a:r>
          </a:p>
        </p:txBody>
      </p:sp>
    </p:spTree>
    <p:extLst>
      <p:ext uri="{BB962C8B-B14F-4D97-AF65-F5344CB8AC3E}">
        <p14:creationId xmlns:p14="http://schemas.microsoft.com/office/powerpoint/2010/main" val="342168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9A3E75-F108-40A0-8F6D-0850FDAFE8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Election of Officers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518ECE1-812D-4295-A6E8-6BF91A769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4162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President</a:t>
            </a:r>
          </a:p>
          <a:p>
            <a:r>
              <a:rPr lang="en-US" dirty="0"/>
              <a:t>VP of Operations</a:t>
            </a:r>
          </a:p>
          <a:p>
            <a:r>
              <a:rPr lang="en-US" dirty="0"/>
              <a:t>Treasurer</a:t>
            </a:r>
          </a:p>
          <a:p>
            <a:r>
              <a:rPr lang="en-US" dirty="0"/>
              <a:t>Secretary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30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2DEB-931F-4F16-9F60-AFEF7566C7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Treasurer’s Report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CBCE43D-62CF-4800-A6C9-CA14AE6992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Giles Howard</a:t>
            </a:r>
          </a:p>
        </p:txBody>
      </p:sp>
    </p:spTree>
    <p:extLst>
      <p:ext uri="{BB962C8B-B14F-4D97-AF65-F5344CB8AC3E}">
        <p14:creationId xmlns:p14="http://schemas.microsoft.com/office/powerpoint/2010/main" val="38925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2BB7-3C07-4592-BD5A-2CAD0A96E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59705"/>
            <a:ext cx="8596668" cy="1320800"/>
          </a:xfrm>
        </p:spPr>
        <p:txBody>
          <a:bodyPr/>
          <a:lstStyle/>
          <a:p>
            <a:r>
              <a:rPr lang="en-US" dirty="0"/>
              <a:t>Financial Commentary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15CEB-9EE2-408D-9AB9-D6B23D23A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3076"/>
            <a:ext cx="8596668" cy="388077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Results for 2020 were sound, commensurate with budget and cash flow was excellent.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Extraordinary items relative to the initial budget were: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 revenue than planned for sale of water, primarily to the TRR lake.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legal fees due to the restructuring of the company,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obtaining and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assembling missing records and documents, correcting erroneous filings and obtaining ACC approval.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reimbursement of legal fees, $70,556.39 incurred during an ARC dispute.  On the Balance Sheet we show an additional court ordered reimbursement due from one of the individuals involved in the dispute.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10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113B4AC-75F4-476C-ABAB-88E078A274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75588"/>
              </p:ext>
            </p:extLst>
          </p:nvPr>
        </p:nvGraphicFramePr>
        <p:xfrm>
          <a:off x="98424" y="-295275"/>
          <a:ext cx="10731501" cy="741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3886200" imgH="5028964" progId="AcroExch.Document.DC">
                  <p:embed/>
                </p:oleObj>
              </mc:Choice>
              <mc:Fallback>
                <p:oleObj name="Acrobat Document" r:id="rId2" imgW="3886200" imgH="5028964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8424" y="-295275"/>
                        <a:ext cx="10731501" cy="741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5533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5A36812-3A70-4532-836C-54ECDEE968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205567"/>
              </p:ext>
            </p:extLst>
          </p:nvPr>
        </p:nvGraphicFramePr>
        <p:xfrm>
          <a:off x="838200" y="723050"/>
          <a:ext cx="7858125" cy="592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3886200" imgH="5028964" progId="AcroExch.Document.DC">
                  <p:embed/>
                </p:oleObj>
              </mc:Choice>
              <mc:Fallback>
                <p:oleObj name="Acrobat Document" r:id="rId2" imgW="3886200" imgH="5028964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723050"/>
                        <a:ext cx="7858125" cy="592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42787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7458</TotalTime>
  <Words>740</Words>
  <Application>Microsoft Office PowerPoint</Application>
  <PresentationFormat>Widescreen</PresentationFormat>
  <Paragraphs>115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Facet</vt:lpstr>
      <vt:lpstr>Acrobat Document</vt:lpstr>
      <vt:lpstr>Inscription Canyon Water Company</vt:lpstr>
      <vt:lpstr>Agenda – ICWC BOD Meeting Jan 26th,2021</vt:lpstr>
      <vt:lpstr>Mission:</vt:lpstr>
      <vt:lpstr>2020-21 ICWC Board of Director’s Election</vt:lpstr>
      <vt:lpstr>Election of Officers</vt:lpstr>
      <vt:lpstr>Treasurer’s Report</vt:lpstr>
      <vt:lpstr>Financial Commentary</vt:lpstr>
      <vt:lpstr>PowerPoint Presentation</vt:lpstr>
      <vt:lpstr>PowerPoint Presentation</vt:lpstr>
      <vt:lpstr>Operations Report</vt:lpstr>
      <vt:lpstr>PowerPoint Presentation</vt:lpstr>
      <vt:lpstr>Items of Note:</vt:lpstr>
      <vt:lpstr>ICWC 2020 Report Card</vt:lpstr>
      <vt:lpstr>Additional 2020 Activities:</vt:lpstr>
      <vt:lpstr>ICWC 2021 Planned Activities</vt:lpstr>
      <vt:lpstr>Member’s comments, suggestions and questions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Inscription Canyon Water Company</dc:title>
  <dc:creator>Mark Armstrong</dc:creator>
  <cp:lastModifiedBy>Mark Armstrong</cp:lastModifiedBy>
  <cp:revision>44</cp:revision>
  <cp:lastPrinted>2021-01-22T22:39:22Z</cp:lastPrinted>
  <dcterms:created xsi:type="dcterms:W3CDTF">2021-01-09T17:18:45Z</dcterms:created>
  <dcterms:modified xsi:type="dcterms:W3CDTF">2021-01-26T01:46:05Z</dcterms:modified>
</cp:coreProperties>
</file>