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 id="264" r:id="rId3"/>
    <p:sldId id="266" r:id="rId4"/>
    <p:sldId id="267" r:id="rId5"/>
    <p:sldId id="303" r:id="rId6"/>
    <p:sldId id="304" r:id="rId7"/>
    <p:sldId id="305" r:id="rId8"/>
    <p:sldId id="268" r:id="rId9"/>
    <p:sldId id="257" r:id="rId10"/>
    <p:sldId id="263" r:id="rId11"/>
    <p:sldId id="259" r:id="rId12"/>
    <p:sldId id="260" r:id="rId13"/>
    <p:sldId id="261" r:id="rId14"/>
    <p:sldId id="299" r:id="rId15"/>
    <p:sldId id="296" r:id="rId16"/>
    <p:sldId id="302" r:id="rId17"/>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141578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123282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954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3623340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278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1834006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398913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253414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312346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B94463-78F7-4916-A34C-6FDC7485F6A7}"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213417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B94463-78F7-4916-A34C-6FDC7485F6A7}"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281737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B94463-78F7-4916-A34C-6FDC7485F6A7}" type="datetimeFigureOut">
              <a:rPr lang="en-US" smtClean="0"/>
              <a:t>8/21/2021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405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B94463-78F7-4916-A34C-6FDC7485F6A7}" type="datetimeFigureOut">
              <a:rPr lang="en-US" smtClean="0"/>
              <a:t>8/21/2021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235410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94463-78F7-4916-A34C-6FDC7485F6A7}" type="datetimeFigureOut">
              <a:rPr lang="en-US" smtClean="0"/>
              <a:t>8/21/2021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265670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B94463-78F7-4916-A34C-6FDC7485F6A7}" type="datetimeFigureOut">
              <a:rPr lang="en-US" smtClean="0"/>
              <a:t>8/21/2021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28805-F24E-4100-ABCB-AC15147594F5}" type="slidenum">
              <a:rPr lang="en-US" smtClean="0"/>
              <a:t>‹#›</a:t>
            </a:fld>
            <a:endParaRPr lang="en-US"/>
          </a:p>
        </p:txBody>
      </p:sp>
    </p:spTree>
    <p:extLst>
      <p:ext uri="{BB962C8B-B14F-4D97-AF65-F5344CB8AC3E}">
        <p14:creationId xmlns:p14="http://schemas.microsoft.com/office/powerpoint/2010/main" val="79559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28805-F24E-4100-ABCB-AC15147594F5}" type="slidenum">
              <a:rPr lang="en-US" smtClean="0"/>
              <a:t>‹#›</a:t>
            </a:fld>
            <a:endParaRPr lang="en-US"/>
          </a:p>
        </p:txBody>
      </p:sp>
      <p:sp>
        <p:nvSpPr>
          <p:cNvPr id="5" name="Date Placeholder 4"/>
          <p:cNvSpPr>
            <a:spLocks noGrp="1"/>
          </p:cNvSpPr>
          <p:nvPr>
            <p:ph type="dt" sz="half" idx="10"/>
          </p:nvPr>
        </p:nvSpPr>
        <p:spPr/>
        <p:txBody>
          <a:bodyPr/>
          <a:lstStyle/>
          <a:p>
            <a:fld id="{C5B94463-78F7-4916-A34C-6FDC7485F6A7}" type="datetimeFigureOut">
              <a:rPr lang="en-US" smtClean="0"/>
              <a:t>8/21/2021</a:t>
            </a:fld>
            <a:endParaRPr lang="en-US"/>
          </a:p>
        </p:txBody>
      </p:sp>
    </p:spTree>
    <p:extLst>
      <p:ext uri="{BB962C8B-B14F-4D97-AF65-F5344CB8AC3E}">
        <p14:creationId xmlns:p14="http://schemas.microsoft.com/office/powerpoint/2010/main" val="429127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B94463-78F7-4916-A34C-6FDC7485F6A7}" type="datetimeFigureOut">
              <a:rPr lang="en-US" smtClean="0"/>
              <a:t>8/21/2021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A28805-F24E-4100-ABCB-AC15147594F5}" type="slidenum">
              <a:rPr lang="en-US" smtClean="0"/>
              <a:t>‹#›</a:t>
            </a:fld>
            <a:endParaRPr lang="en-US"/>
          </a:p>
        </p:txBody>
      </p:sp>
    </p:spTree>
    <p:extLst>
      <p:ext uri="{BB962C8B-B14F-4D97-AF65-F5344CB8AC3E}">
        <p14:creationId xmlns:p14="http://schemas.microsoft.com/office/powerpoint/2010/main" val="314805135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67A9-F959-4CDA-BEB6-6EA709C69071}"/>
              </a:ext>
            </a:extLst>
          </p:cNvPr>
          <p:cNvSpPr>
            <a:spLocks noGrp="1"/>
          </p:cNvSpPr>
          <p:nvPr>
            <p:ph type="ctrTitle"/>
          </p:nvPr>
        </p:nvSpPr>
        <p:spPr/>
        <p:txBody>
          <a:bodyPr/>
          <a:lstStyle/>
          <a:p>
            <a:r>
              <a:rPr lang="en-US" dirty="0"/>
              <a:t>Inscription Canyon Water Company</a:t>
            </a:r>
          </a:p>
        </p:txBody>
      </p:sp>
      <p:sp>
        <p:nvSpPr>
          <p:cNvPr id="3" name="Subtitle 2">
            <a:extLst>
              <a:ext uri="{FF2B5EF4-FFF2-40B4-BE49-F238E27FC236}">
                <a16:creationId xmlns:a16="http://schemas.microsoft.com/office/drawing/2014/main" id="{AEC454B8-9FAE-43FE-8A89-23A939E222CC}"/>
              </a:ext>
            </a:extLst>
          </p:cNvPr>
          <p:cNvSpPr>
            <a:spLocks noGrp="1"/>
          </p:cNvSpPr>
          <p:nvPr>
            <p:ph type="subTitle" idx="1"/>
          </p:nvPr>
        </p:nvSpPr>
        <p:spPr>
          <a:xfrm>
            <a:off x="1507067" y="4060358"/>
            <a:ext cx="7766936" cy="1096899"/>
          </a:xfrm>
        </p:spPr>
        <p:txBody>
          <a:bodyPr>
            <a:normAutofit/>
          </a:bodyPr>
          <a:lstStyle/>
          <a:p>
            <a:r>
              <a:rPr lang="en-US" dirty="0"/>
              <a:t>Board Meeting</a:t>
            </a:r>
          </a:p>
          <a:p>
            <a:r>
              <a:rPr lang="en-US" dirty="0"/>
              <a:t>August 17</a:t>
            </a:r>
            <a:r>
              <a:rPr lang="en-US" baseline="30000" dirty="0"/>
              <a:t>th</a:t>
            </a:r>
            <a:r>
              <a:rPr lang="en-US" dirty="0"/>
              <a:t>, 2021</a:t>
            </a:r>
          </a:p>
        </p:txBody>
      </p:sp>
    </p:spTree>
    <p:extLst>
      <p:ext uri="{BB962C8B-B14F-4D97-AF65-F5344CB8AC3E}">
        <p14:creationId xmlns:p14="http://schemas.microsoft.com/office/powerpoint/2010/main" val="2701941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CEED-EAD0-48CD-8FE4-E80CCF5E66E7}"/>
              </a:ext>
            </a:extLst>
          </p:cNvPr>
          <p:cNvSpPr>
            <a:spLocks noGrp="1"/>
          </p:cNvSpPr>
          <p:nvPr>
            <p:ph type="title"/>
          </p:nvPr>
        </p:nvSpPr>
        <p:spPr>
          <a:xfrm>
            <a:off x="677334" y="0"/>
            <a:ext cx="8596668" cy="1320800"/>
          </a:xfrm>
        </p:spPr>
        <p:txBody>
          <a:bodyPr/>
          <a:lstStyle/>
          <a:p>
            <a:r>
              <a:rPr lang="en-US" dirty="0"/>
              <a:t>Who determines how much customers pay for water?</a:t>
            </a:r>
          </a:p>
        </p:txBody>
      </p:sp>
      <p:sp>
        <p:nvSpPr>
          <p:cNvPr id="3" name="Content Placeholder 2">
            <a:extLst>
              <a:ext uri="{FF2B5EF4-FFF2-40B4-BE49-F238E27FC236}">
                <a16:creationId xmlns:a16="http://schemas.microsoft.com/office/drawing/2014/main" id="{C83C999B-26B1-4C9E-A75A-F21E5E44D1CE}"/>
              </a:ext>
            </a:extLst>
          </p:cNvPr>
          <p:cNvSpPr>
            <a:spLocks noGrp="1"/>
          </p:cNvSpPr>
          <p:nvPr>
            <p:ph idx="1"/>
          </p:nvPr>
        </p:nvSpPr>
        <p:spPr>
          <a:xfrm>
            <a:off x="677334" y="1257301"/>
            <a:ext cx="8596668" cy="5514974"/>
          </a:xfrm>
        </p:spPr>
        <p:txBody>
          <a:bodyPr>
            <a:normAutofit fontScale="85000" lnSpcReduction="10000"/>
          </a:bodyPr>
          <a:lstStyle/>
          <a:p>
            <a:r>
              <a:rPr lang="en-US" sz="1900" dirty="0"/>
              <a:t>The water rates are the result of a periodic negotiation between the AZ Corporation Commission and the Utility. Each time this occurs it is referred to as a “Rate Case”</a:t>
            </a:r>
          </a:p>
          <a:p>
            <a:r>
              <a:rPr lang="en-US" sz="1900" dirty="0"/>
              <a:t>As part of this process, the ACC is charged with:</a:t>
            </a:r>
          </a:p>
          <a:p>
            <a:pPr lvl="1"/>
            <a:r>
              <a:rPr lang="en-US" sz="1900" dirty="0"/>
              <a:t>Making sure rate payors are being charged fairly based on current and estimated future costs as well as making sure the Utility is being managed to stay solvent and operational (rates not too high or too low)</a:t>
            </a:r>
          </a:p>
          <a:p>
            <a:r>
              <a:rPr lang="en-US" sz="1900" dirty="0"/>
              <a:t> The Company proposes the rate structure (Tariff) based on its operating costs from the prior year, and its estimates of future equipment replacement costs.</a:t>
            </a:r>
          </a:p>
          <a:p>
            <a:pPr lvl="1"/>
            <a:r>
              <a:rPr lang="en-US" sz="1800" dirty="0"/>
              <a:t>In the Tariff, there may be different rates for different usage volumes or meter sizes.</a:t>
            </a:r>
          </a:p>
          <a:p>
            <a:pPr lvl="1"/>
            <a:endParaRPr lang="en-US" sz="1700" dirty="0"/>
          </a:p>
          <a:p>
            <a:r>
              <a:rPr lang="en-US" sz="1900" dirty="0"/>
              <a:t>The Arizona Corporation Commission expects Utilities to file for Rate changes (usually increases) approximately every 5 years or as economic or business circumstances change.</a:t>
            </a:r>
          </a:p>
          <a:p>
            <a:pPr lvl="1"/>
            <a:r>
              <a:rPr lang="en-US" sz="1900" dirty="0"/>
              <a:t>The Rate Case itself is an administrative process presided over by an Administrative Law Judge.</a:t>
            </a:r>
          </a:p>
          <a:p>
            <a:r>
              <a:rPr lang="en-US" sz="1900" dirty="0"/>
              <a:t>Once the Judge and their staff are satisfied that the Utility is requesting an appropriate rate schedule (Tariff), the recommendation is reviewed by the Commissioners in a public hearing. If approved,  the Administrative Judge’s Order to implement the new rates goes into force.</a:t>
            </a:r>
          </a:p>
          <a:p>
            <a:endParaRPr lang="en-US" dirty="0"/>
          </a:p>
          <a:p>
            <a:endParaRPr lang="en-US" dirty="0"/>
          </a:p>
        </p:txBody>
      </p:sp>
    </p:spTree>
    <p:extLst>
      <p:ext uri="{BB962C8B-B14F-4D97-AF65-F5344CB8AC3E}">
        <p14:creationId xmlns:p14="http://schemas.microsoft.com/office/powerpoint/2010/main" val="290146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5850-B7B5-43EA-B347-E60BE24AA8C6}"/>
              </a:ext>
            </a:extLst>
          </p:cNvPr>
          <p:cNvSpPr>
            <a:spLocks noGrp="1"/>
          </p:cNvSpPr>
          <p:nvPr>
            <p:ph type="title"/>
          </p:nvPr>
        </p:nvSpPr>
        <p:spPr/>
        <p:txBody>
          <a:bodyPr/>
          <a:lstStyle/>
          <a:p>
            <a:r>
              <a:rPr lang="en-US" dirty="0"/>
              <a:t>Why a Rate Case now?</a:t>
            </a:r>
          </a:p>
        </p:txBody>
      </p:sp>
      <p:sp>
        <p:nvSpPr>
          <p:cNvPr id="3" name="Content Placeholder 2">
            <a:extLst>
              <a:ext uri="{FF2B5EF4-FFF2-40B4-BE49-F238E27FC236}">
                <a16:creationId xmlns:a16="http://schemas.microsoft.com/office/drawing/2014/main" id="{D29D8A00-F55E-4F84-B261-13839EB3F6BB}"/>
              </a:ext>
            </a:extLst>
          </p:cNvPr>
          <p:cNvSpPr>
            <a:spLocks noGrp="1"/>
          </p:cNvSpPr>
          <p:nvPr>
            <p:ph idx="1"/>
          </p:nvPr>
        </p:nvSpPr>
        <p:spPr>
          <a:xfrm>
            <a:off x="677334" y="1476375"/>
            <a:ext cx="8596668" cy="5038725"/>
          </a:xfrm>
        </p:spPr>
        <p:txBody>
          <a:bodyPr>
            <a:normAutofit/>
          </a:bodyPr>
          <a:lstStyle/>
          <a:p>
            <a:r>
              <a:rPr lang="en-US" dirty="0"/>
              <a:t>Our Last Rate Case was executed in 2009</a:t>
            </a:r>
          </a:p>
          <a:p>
            <a:pPr lvl="1"/>
            <a:r>
              <a:rPr lang="en-US" dirty="0"/>
              <a:t>The AZ Corporation Commission has put us on notice, given the magnitude of changes in our service area since then.</a:t>
            </a:r>
          </a:p>
          <a:p>
            <a:r>
              <a:rPr lang="en-US" dirty="0"/>
              <a:t>There have been significant changes in our systems since 2009</a:t>
            </a:r>
          </a:p>
          <a:p>
            <a:pPr lvl="1"/>
            <a:r>
              <a:rPr lang="en-US" dirty="0"/>
              <a:t>Infrastructure complexity and supply volume has changed substantially in the past 5 years. Projected growth for the next 5 years is also substantial</a:t>
            </a:r>
          </a:p>
          <a:p>
            <a:pPr lvl="1"/>
            <a:r>
              <a:rPr lang="en-US" dirty="0"/>
              <a:t>A new 25 year term of the 100 year lease on 2 of the company’s wells went into effect in 2020 with a market based increase in purchased water rates of 25%.</a:t>
            </a:r>
          </a:p>
          <a:p>
            <a:pPr lvl="1"/>
            <a:r>
              <a:rPr lang="en-US" dirty="0"/>
              <a:t>The consumer price index has appreciated 24.6% in the past 12 years, and so costs for contracted services and system maintenance have increased accordingly.</a:t>
            </a:r>
          </a:p>
          <a:p>
            <a:pPr lvl="1"/>
            <a:r>
              <a:rPr lang="en-US" dirty="0"/>
              <a:t>With system infrastructure, such as tanks and pumps, now ranging in age from 10-25 years (well into their forecasted operating lives), we require appropriate reserves to be set aside for equipment replacement in the future.</a:t>
            </a:r>
          </a:p>
          <a:p>
            <a:endParaRPr lang="en-US" dirty="0"/>
          </a:p>
        </p:txBody>
      </p:sp>
    </p:spTree>
    <p:extLst>
      <p:ext uri="{BB962C8B-B14F-4D97-AF65-F5344CB8AC3E}">
        <p14:creationId xmlns:p14="http://schemas.microsoft.com/office/powerpoint/2010/main" val="424528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F0127-2B32-455C-B083-C8D7564A89F1}"/>
              </a:ext>
            </a:extLst>
          </p:cNvPr>
          <p:cNvSpPr>
            <a:spLocks noGrp="1"/>
          </p:cNvSpPr>
          <p:nvPr>
            <p:ph type="title"/>
          </p:nvPr>
        </p:nvSpPr>
        <p:spPr/>
        <p:txBody>
          <a:bodyPr/>
          <a:lstStyle/>
          <a:p>
            <a:r>
              <a:rPr lang="en-US" dirty="0"/>
              <a:t>What is the Process and Timeline?</a:t>
            </a:r>
          </a:p>
        </p:txBody>
      </p:sp>
      <p:sp>
        <p:nvSpPr>
          <p:cNvPr id="3" name="Content Placeholder 2">
            <a:extLst>
              <a:ext uri="{FF2B5EF4-FFF2-40B4-BE49-F238E27FC236}">
                <a16:creationId xmlns:a16="http://schemas.microsoft.com/office/drawing/2014/main" id="{0AF0E716-5A87-4122-8BFC-AA9115D366AC}"/>
              </a:ext>
            </a:extLst>
          </p:cNvPr>
          <p:cNvSpPr>
            <a:spLocks noGrp="1"/>
          </p:cNvSpPr>
          <p:nvPr>
            <p:ph idx="1"/>
          </p:nvPr>
        </p:nvSpPr>
        <p:spPr>
          <a:xfrm>
            <a:off x="677334" y="1560514"/>
            <a:ext cx="8596668" cy="5002211"/>
          </a:xfrm>
        </p:spPr>
        <p:txBody>
          <a:bodyPr>
            <a:normAutofit/>
          </a:bodyPr>
          <a:lstStyle/>
          <a:p>
            <a:r>
              <a:rPr lang="en-US" dirty="0"/>
              <a:t>Contract a Utility Accounting Consultant - Completed</a:t>
            </a:r>
          </a:p>
          <a:p>
            <a:r>
              <a:rPr lang="en-US" dirty="0"/>
              <a:t>Gather financial and cost/expenditure information – July-August</a:t>
            </a:r>
          </a:p>
          <a:p>
            <a:pPr lvl="1"/>
            <a:r>
              <a:rPr lang="en-US" dirty="0"/>
              <a:t>2020 is the “base year”</a:t>
            </a:r>
          </a:p>
          <a:p>
            <a:r>
              <a:rPr lang="en-US" dirty="0"/>
              <a:t>Submit a rate case application to the ACC – Approximately September</a:t>
            </a:r>
          </a:p>
          <a:p>
            <a:pPr lvl="1"/>
            <a:r>
              <a:rPr lang="en-US" dirty="0"/>
              <a:t>A copy of the application and rate proposal is mailed to all customers.</a:t>
            </a:r>
          </a:p>
          <a:p>
            <a:r>
              <a:rPr lang="en-US" dirty="0"/>
              <a:t>ACC legal and financial staff have 30 days to review and comment/question.</a:t>
            </a:r>
          </a:p>
          <a:p>
            <a:r>
              <a:rPr lang="en-US" dirty="0"/>
              <a:t>ACC staff then have 6 months to provide their report and recommendations</a:t>
            </a:r>
          </a:p>
          <a:p>
            <a:pPr lvl="1"/>
            <a:r>
              <a:rPr lang="en-US" dirty="0"/>
              <a:t>Lots of back and forth communications</a:t>
            </a:r>
          </a:p>
          <a:p>
            <a:r>
              <a:rPr lang="en-US" dirty="0"/>
              <a:t>The administrative Judge issues a recommendation to accept the staff report.</a:t>
            </a:r>
          </a:p>
          <a:p>
            <a:r>
              <a:rPr lang="en-US" dirty="0"/>
              <a:t>There is an open meeting in front of the AZ Corporation Commissioners – End of year</a:t>
            </a:r>
          </a:p>
          <a:p>
            <a:r>
              <a:rPr lang="en-US" dirty="0"/>
              <a:t>If approved, the Judge issues a decision and order to proceed with the agreed upon rate tariff.</a:t>
            </a:r>
          </a:p>
          <a:p>
            <a:endParaRPr lang="en-US" dirty="0"/>
          </a:p>
        </p:txBody>
      </p:sp>
    </p:spTree>
    <p:extLst>
      <p:ext uri="{BB962C8B-B14F-4D97-AF65-F5344CB8AC3E}">
        <p14:creationId xmlns:p14="http://schemas.microsoft.com/office/powerpoint/2010/main" val="18047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F98F-1103-415F-8AC1-56A47BF25322}"/>
              </a:ext>
            </a:extLst>
          </p:cNvPr>
          <p:cNvSpPr>
            <a:spLocks noGrp="1"/>
          </p:cNvSpPr>
          <p:nvPr>
            <p:ph type="title"/>
          </p:nvPr>
        </p:nvSpPr>
        <p:spPr>
          <a:xfrm>
            <a:off x="677334" y="200025"/>
            <a:ext cx="8596668" cy="1320800"/>
          </a:xfrm>
        </p:spPr>
        <p:txBody>
          <a:bodyPr/>
          <a:lstStyle/>
          <a:p>
            <a:r>
              <a:rPr lang="en-US" dirty="0"/>
              <a:t>What is the anticipated Financial Outcome?</a:t>
            </a:r>
          </a:p>
        </p:txBody>
      </p:sp>
      <p:sp>
        <p:nvSpPr>
          <p:cNvPr id="3" name="Content Placeholder 2">
            <a:extLst>
              <a:ext uri="{FF2B5EF4-FFF2-40B4-BE49-F238E27FC236}">
                <a16:creationId xmlns:a16="http://schemas.microsoft.com/office/drawing/2014/main" id="{72B0818D-06D4-4189-B0A3-9C5E3257E824}"/>
              </a:ext>
            </a:extLst>
          </p:cNvPr>
          <p:cNvSpPr>
            <a:spLocks noGrp="1"/>
          </p:cNvSpPr>
          <p:nvPr>
            <p:ph idx="1"/>
          </p:nvPr>
        </p:nvSpPr>
        <p:spPr>
          <a:xfrm>
            <a:off x="677334" y="1704975"/>
            <a:ext cx="8596668" cy="4810126"/>
          </a:xfrm>
        </p:spPr>
        <p:txBody>
          <a:bodyPr>
            <a:normAutofit lnSpcReduction="10000"/>
          </a:bodyPr>
          <a:lstStyle/>
          <a:p>
            <a:r>
              <a:rPr lang="en-US" dirty="0"/>
              <a:t>In 2020, ICWC contracted with a Utility rate consultant to estimate the potential rate impact of a rate case based on 2020 run rates. </a:t>
            </a:r>
          </a:p>
          <a:p>
            <a:pPr lvl="1"/>
            <a:r>
              <a:rPr lang="en-US" dirty="0"/>
              <a:t>Two scenarios were used to estimate  the new rate structure. One including the golf course water revenue and the second without.</a:t>
            </a:r>
          </a:p>
          <a:p>
            <a:r>
              <a:rPr lang="en-US" dirty="0"/>
              <a:t>The resulting financial impact on customers was estimated to be an 11.5% rate increase with the golf course revenue, and approximately 26% without it.</a:t>
            </a:r>
          </a:p>
          <a:p>
            <a:pPr lvl="1"/>
            <a:r>
              <a:rPr lang="en-US" dirty="0"/>
              <a:t> This demonstrated that though the golf course rate is less than the residential rate per 1000 Gallons,(based on volume and delivery simplicity), that the golf course is currently subsidizing residential rates.</a:t>
            </a:r>
          </a:p>
          <a:p>
            <a:r>
              <a:rPr lang="en-US" dirty="0"/>
              <a:t>Based on this estimate, the board has proposed that the same 11.5% increase be applied to both residents and the golf course in the proposed rate case.</a:t>
            </a:r>
          </a:p>
          <a:p>
            <a:r>
              <a:rPr lang="en-US" dirty="0"/>
              <a:t>The ACC can request a different increase based on </a:t>
            </a:r>
            <a:r>
              <a:rPr lang="en-US"/>
              <a:t>their guidelines</a:t>
            </a:r>
            <a:endParaRPr lang="en-US" dirty="0"/>
          </a:p>
          <a:p>
            <a:r>
              <a:rPr lang="en-US" dirty="0"/>
              <a:t>The Board has budgeted $ 25K for consulting fees. We do not anticipate any substantial legal fees.</a:t>
            </a:r>
          </a:p>
          <a:p>
            <a:r>
              <a:rPr lang="en-US" dirty="0"/>
              <a:t>The rate increase would be effective when the process is complete – Year end or Q1 of 2022.</a:t>
            </a:r>
          </a:p>
          <a:p>
            <a:endParaRPr lang="en-US" dirty="0"/>
          </a:p>
        </p:txBody>
      </p:sp>
    </p:spTree>
    <p:extLst>
      <p:ext uri="{BB962C8B-B14F-4D97-AF65-F5344CB8AC3E}">
        <p14:creationId xmlns:p14="http://schemas.microsoft.com/office/powerpoint/2010/main" val="393828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FBC15-15ED-485B-A9F3-E4ED395A1FC2}"/>
              </a:ext>
            </a:extLst>
          </p:cNvPr>
          <p:cNvSpPr>
            <a:spLocks noGrp="1"/>
          </p:cNvSpPr>
          <p:nvPr>
            <p:ph type="title"/>
          </p:nvPr>
        </p:nvSpPr>
        <p:spPr/>
        <p:txBody>
          <a:bodyPr/>
          <a:lstStyle/>
          <a:p>
            <a:r>
              <a:rPr lang="en-US" dirty="0"/>
              <a:t>Members Input to Rate Case Process</a:t>
            </a:r>
          </a:p>
        </p:txBody>
      </p:sp>
      <p:sp>
        <p:nvSpPr>
          <p:cNvPr id="3" name="Content Placeholder 2">
            <a:extLst>
              <a:ext uri="{FF2B5EF4-FFF2-40B4-BE49-F238E27FC236}">
                <a16:creationId xmlns:a16="http://schemas.microsoft.com/office/drawing/2014/main" id="{219C12B0-A9B3-4011-B6EB-0406FF5D6A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36556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5DD9-829E-424D-8090-94967AF7DEB6}"/>
              </a:ext>
            </a:extLst>
          </p:cNvPr>
          <p:cNvSpPr>
            <a:spLocks noGrp="1"/>
          </p:cNvSpPr>
          <p:nvPr>
            <p:ph type="title"/>
          </p:nvPr>
        </p:nvSpPr>
        <p:spPr/>
        <p:txBody>
          <a:bodyPr/>
          <a:lstStyle/>
          <a:p>
            <a:r>
              <a:rPr lang="en-US" dirty="0"/>
              <a:t>Members Comment and Questions</a:t>
            </a:r>
          </a:p>
        </p:txBody>
      </p:sp>
      <p:sp>
        <p:nvSpPr>
          <p:cNvPr id="3" name="Content Placeholder 2">
            <a:extLst>
              <a:ext uri="{FF2B5EF4-FFF2-40B4-BE49-F238E27FC236}">
                <a16:creationId xmlns:a16="http://schemas.microsoft.com/office/drawing/2014/main" id="{1A3AC27A-4DA4-4BB3-AFAE-2FF2F9A97BC9}"/>
              </a:ext>
            </a:extLst>
          </p:cNvPr>
          <p:cNvSpPr>
            <a:spLocks noGrp="1"/>
          </p:cNvSpPr>
          <p:nvPr>
            <p:ph idx="1"/>
          </p:nvPr>
        </p:nvSpPr>
        <p:spPr/>
        <p:txBody>
          <a:bodyPr/>
          <a:lstStyle/>
          <a:p>
            <a:r>
              <a:rPr lang="en-US" dirty="0"/>
              <a:t>Identify yourself</a:t>
            </a:r>
          </a:p>
          <a:p>
            <a:r>
              <a:rPr lang="en-US" dirty="0"/>
              <a:t>Limit your time to allow others to speak</a:t>
            </a:r>
          </a:p>
          <a:p>
            <a:endParaRPr lang="en-US" dirty="0"/>
          </a:p>
        </p:txBody>
      </p:sp>
    </p:spTree>
    <p:extLst>
      <p:ext uri="{BB962C8B-B14F-4D97-AF65-F5344CB8AC3E}">
        <p14:creationId xmlns:p14="http://schemas.microsoft.com/office/powerpoint/2010/main" val="3090089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8D6C-8290-496E-9620-557EB30F0408}"/>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09CE8EE-EC95-45B8-A21F-702D899ABB7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3820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2610-2718-428A-B951-082B7F15A6E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D0C6462-FF2B-40D8-AF78-28B45CD97B5F}"/>
              </a:ext>
            </a:extLst>
          </p:cNvPr>
          <p:cNvSpPr>
            <a:spLocks noGrp="1"/>
          </p:cNvSpPr>
          <p:nvPr>
            <p:ph idx="1"/>
          </p:nvPr>
        </p:nvSpPr>
        <p:spPr>
          <a:xfrm>
            <a:off x="677334" y="1438275"/>
            <a:ext cx="8596668" cy="5248275"/>
          </a:xfrm>
        </p:spPr>
        <p:txBody>
          <a:bodyPr>
            <a:normAutofit/>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Call to order – 10am</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Roll call of board</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Discussion/Approval of minutes to BOD meeting held June 15</a:t>
            </a:r>
            <a:r>
              <a:rPr lang="en-US"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dirty="0">
                <a:effectLst/>
                <a:latin typeface="Calibri" panose="020F0502020204030204" pitchFamily="34" charset="0"/>
                <a:ea typeface="Calibri" panose="020F0502020204030204" pitchFamily="34" charset="0"/>
                <a:cs typeface="Times New Roman" panose="02020603050405020304" pitchFamily="18" charset="0"/>
              </a:rPr>
              <a:t> (Annual meeting)</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Treasurer’s Report</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Operations Report</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Old business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Completion of payments initiative</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New Business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Bids by two civil engineering companies for system review</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Determining preliminary scope and cost</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Rate case status update and member Q&amp;A/input session</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Members General questions and comments </a:t>
            </a:r>
          </a:p>
          <a:p>
            <a:pPr marL="342900" marR="0" lvl="0" indent="-342900">
              <a:lnSpc>
                <a:spcPct val="107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Adjournment</a:t>
            </a:r>
          </a:p>
          <a:p>
            <a:endParaRPr lang="en-US" dirty="0"/>
          </a:p>
        </p:txBody>
      </p:sp>
    </p:spTree>
    <p:extLst>
      <p:ext uri="{BB962C8B-B14F-4D97-AF65-F5344CB8AC3E}">
        <p14:creationId xmlns:p14="http://schemas.microsoft.com/office/powerpoint/2010/main" val="247700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84AA-ED70-47F1-9E25-D2BCC9A9DB1C}"/>
              </a:ext>
            </a:extLst>
          </p:cNvPr>
          <p:cNvSpPr>
            <a:spLocks noGrp="1"/>
          </p:cNvSpPr>
          <p:nvPr>
            <p:ph type="ctrTitle"/>
          </p:nvPr>
        </p:nvSpPr>
        <p:spPr/>
        <p:txBody>
          <a:bodyPr/>
          <a:lstStyle/>
          <a:p>
            <a:r>
              <a:rPr lang="en-US" dirty="0"/>
              <a:t>Finance and Treasurer’s  Report</a:t>
            </a:r>
          </a:p>
        </p:txBody>
      </p:sp>
      <p:sp>
        <p:nvSpPr>
          <p:cNvPr id="4" name="Subtitle 3">
            <a:extLst>
              <a:ext uri="{FF2B5EF4-FFF2-40B4-BE49-F238E27FC236}">
                <a16:creationId xmlns:a16="http://schemas.microsoft.com/office/drawing/2014/main" id="{232F929E-37D6-4704-B8C1-12999B117B13}"/>
              </a:ext>
            </a:extLst>
          </p:cNvPr>
          <p:cNvSpPr>
            <a:spLocks noGrp="1"/>
          </p:cNvSpPr>
          <p:nvPr>
            <p:ph type="subTitle" idx="1"/>
          </p:nvPr>
        </p:nvSpPr>
        <p:spPr/>
        <p:txBody>
          <a:bodyPr/>
          <a:lstStyle/>
          <a:p>
            <a:r>
              <a:rPr lang="en-US" dirty="0"/>
              <a:t>Giles Howard</a:t>
            </a:r>
          </a:p>
          <a:p>
            <a:endParaRPr lang="en-US" dirty="0"/>
          </a:p>
        </p:txBody>
      </p:sp>
    </p:spTree>
    <p:extLst>
      <p:ext uri="{BB962C8B-B14F-4D97-AF65-F5344CB8AC3E}">
        <p14:creationId xmlns:p14="http://schemas.microsoft.com/office/powerpoint/2010/main" val="345126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EB8D-12EA-4E41-9A6B-38E75BF3BA0A}"/>
              </a:ext>
            </a:extLst>
          </p:cNvPr>
          <p:cNvSpPr>
            <a:spLocks noGrp="1"/>
          </p:cNvSpPr>
          <p:nvPr>
            <p:ph type="ctrTitle"/>
          </p:nvPr>
        </p:nvSpPr>
        <p:spPr/>
        <p:txBody>
          <a:bodyPr/>
          <a:lstStyle/>
          <a:p>
            <a:r>
              <a:rPr lang="en-US" dirty="0"/>
              <a:t>Operations Report</a:t>
            </a:r>
          </a:p>
        </p:txBody>
      </p:sp>
      <p:sp>
        <p:nvSpPr>
          <p:cNvPr id="4" name="Subtitle 3">
            <a:extLst>
              <a:ext uri="{FF2B5EF4-FFF2-40B4-BE49-F238E27FC236}">
                <a16:creationId xmlns:a16="http://schemas.microsoft.com/office/drawing/2014/main" id="{4456B89D-ED5E-4A23-B8CA-A0DE61B36EC0}"/>
              </a:ext>
            </a:extLst>
          </p:cNvPr>
          <p:cNvSpPr>
            <a:spLocks noGrp="1"/>
          </p:cNvSpPr>
          <p:nvPr>
            <p:ph type="subTitle" idx="1"/>
          </p:nvPr>
        </p:nvSpPr>
        <p:spPr/>
        <p:txBody>
          <a:bodyPr/>
          <a:lstStyle/>
          <a:p>
            <a:r>
              <a:rPr lang="en-US" dirty="0"/>
              <a:t>Mike Hubbard</a:t>
            </a:r>
          </a:p>
        </p:txBody>
      </p:sp>
    </p:spTree>
    <p:extLst>
      <p:ext uri="{BB962C8B-B14F-4D97-AF65-F5344CB8AC3E}">
        <p14:creationId xmlns:p14="http://schemas.microsoft.com/office/powerpoint/2010/main" val="171753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672A2-CBB7-4851-9C72-9E2644354FA0}"/>
              </a:ext>
            </a:extLst>
          </p:cNvPr>
          <p:cNvSpPr>
            <a:spLocks noGrp="1"/>
          </p:cNvSpPr>
          <p:nvPr>
            <p:ph type="title"/>
          </p:nvPr>
        </p:nvSpPr>
        <p:spPr/>
        <p:txBody>
          <a:bodyPr/>
          <a:lstStyle/>
          <a:p>
            <a:r>
              <a:rPr lang="en-US" dirty="0"/>
              <a:t>Operations Update</a:t>
            </a:r>
          </a:p>
        </p:txBody>
      </p:sp>
      <p:sp>
        <p:nvSpPr>
          <p:cNvPr id="3" name="Content Placeholder 2">
            <a:extLst>
              <a:ext uri="{FF2B5EF4-FFF2-40B4-BE49-F238E27FC236}">
                <a16:creationId xmlns:a16="http://schemas.microsoft.com/office/drawing/2014/main" id="{296088A9-C106-4A86-8D8C-B34E5E1A6490}"/>
              </a:ext>
            </a:extLst>
          </p:cNvPr>
          <p:cNvSpPr>
            <a:spLocks noGrp="1"/>
          </p:cNvSpPr>
          <p:nvPr>
            <p:ph idx="1"/>
          </p:nvPr>
        </p:nvSpPr>
        <p:spPr/>
        <p:txBody>
          <a:bodyPr>
            <a:normAutofit/>
          </a:bodyPr>
          <a:lstStyle/>
          <a:p>
            <a:r>
              <a:rPr lang="en-US" dirty="0"/>
              <a:t>2Q pumping up 30% over 2020 (residential and golf course)</a:t>
            </a:r>
          </a:p>
          <a:p>
            <a:r>
              <a:rPr lang="en-US" dirty="0"/>
              <a:t>Whispering Canyon Phase 5 tie-in completed</a:t>
            </a:r>
          </a:p>
          <a:p>
            <a:r>
              <a:rPr lang="en-US" dirty="0"/>
              <a:t>Weed clearing ongoing</a:t>
            </a:r>
          </a:p>
          <a:p>
            <a:r>
              <a:rPr lang="en-US" dirty="0"/>
              <a:t>VFD installations complete on ICR well 1 and 2</a:t>
            </a:r>
          </a:p>
          <a:p>
            <a:r>
              <a:rPr lang="en-US" dirty="0"/>
              <a:t>VFD study on balance of pumps started</a:t>
            </a:r>
          </a:p>
          <a:p>
            <a:r>
              <a:rPr lang="en-US" dirty="0"/>
              <a:t>New building structure for ICR well #1 completed</a:t>
            </a:r>
          </a:p>
          <a:p>
            <a:r>
              <a:rPr lang="en-US" dirty="0"/>
              <a:t>Continued hydrant camera surveillance</a:t>
            </a:r>
          </a:p>
          <a:p>
            <a:r>
              <a:rPr lang="en-US" dirty="0"/>
              <a:t>Planning for Annual hydrology testing</a:t>
            </a:r>
          </a:p>
          <a:p>
            <a:pPr marL="0" indent="0">
              <a:buNone/>
            </a:pPr>
            <a:endParaRPr lang="en-US" dirty="0"/>
          </a:p>
        </p:txBody>
      </p:sp>
    </p:spTree>
    <p:extLst>
      <p:ext uri="{BB962C8B-B14F-4D97-AF65-F5344CB8AC3E}">
        <p14:creationId xmlns:p14="http://schemas.microsoft.com/office/powerpoint/2010/main" val="223661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428A-8581-4B32-AA57-433220661245}"/>
              </a:ext>
            </a:extLst>
          </p:cNvPr>
          <p:cNvSpPr>
            <a:spLocks noGrp="1"/>
          </p:cNvSpPr>
          <p:nvPr>
            <p:ph type="title"/>
          </p:nvPr>
        </p:nvSpPr>
        <p:spPr/>
        <p:txBody>
          <a:bodyPr/>
          <a:lstStyle/>
          <a:p>
            <a:r>
              <a:rPr lang="en-US" dirty="0"/>
              <a:t>Old Business</a:t>
            </a:r>
          </a:p>
        </p:txBody>
      </p:sp>
      <p:sp>
        <p:nvSpPr>
          <p:cNvPr id="3" name="Content Placeholder 2">
            <a:extLst>
              <a:ext uri="{FF2B5EF4-FFF2-40B4-BE49-F238E27FC236}">
                <a16:creationId xmlns:a16="http://schemas.microsoft.com/office/drawing/2014/main" id="{6508B407-69E4-4B3E-917C-A818264F2281}"/>
              </a:ext>
            </a:extLst>
          </p:cNvPr>
          <p:cNvSpPr>
            <a:spLocks noGrp="1"/>
          </p:cNvSpPr>
          <p:nvPr>
            <p:ph idx="1"/>
          </p:nvPr>
        </p:nvSpPr>
        <p:spPr/>
        <p:txBody>
          <a:bodyPr/>
          <a:lstStyle/>
          <a:p>
            <a:r>
              <a:rPr lang="en-US" dirty="0"/>
              <a:t>Payments initiative completed</a:t>
            </a:r>
          </a:p>
        </p:txBody>
      </p:sp>
    </p:spTree>
    <p:extLst>
      <p:ext uri="{BB962C8B-B14F-4D97-AF65-F5344CB8AC3E}">
        <p14:creationId xmlns:p14="http://schemas.microsoft.com/office/powerpoint/2010/main" val="403946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DCAD8-787A-4D08-BE6F-0D5D0C5B9184}"/>
              </a:ext>
            </a:extLst>
          </p:cNvPr>
          <p:cNvSpPr>
            <a:spLocks noGrp="1"/>
          </p:cNvSpPr>
          <p:nvPr>
            <p:ph type="title"/>
          </p:nvPr>
        </p:nvSpPr>
        <p:spPr/>
        <p:txBody>
          <a:bodyPr/>
          <a:lstStyle/>
          <a:p>
            <a:r>
              <a:rPr lang="en-US" dirty="0"/>
              <a:t>New Business</a:t>
            </a:r>
          </a:p>
        </p:txBody>
      </p:sp>
      <p:sp>
        <p:nvSpPr>
          <p:cNvPr id="3" name="Content Placeholder 2">
            <a:extLst>
              <a:ext uri="{FF2B5EF4-FFF2-40B4-BE49-F238E27FC236}">
                <a16:creationId xmlns:a16="http://schemas.microsoft.com/office/drawing/2014/main" id="{B01432D7-7418-48A5-B551-E0D9112ABBF1}"/>
              </a:ext>
            </a:extLst>
          </p:cNvPr>
          <p:cNvSpPr>
            <a:spLocks noGrp="1"/>
          </p:cNvSpPr>
          <p:nvPr>
            <p:ph idx="1"/>
          </p:nvPr>
        </p:nvSpPr>
        <p:spPr/>
        <p:txBody>
          <a:bodyPr/>
          <a:lstStyle/>
          <a:p>
            <a:r>
              <a:rPr lang="en-US" dirty="0"/>
              <a:t>Soliciting bids for Engineering Reviews and system documentation</a:t>
            </a:r>
          </a:p>
        </p:txBody>
      </p:sp>
    </p:spTree>
    <p:extLst>
      <p:ext uri="{BB962C8B-B14F-4D97-AF65-F5344CB8AC3E}">
        <p14:creationId xmlns:p14="http://schemas.microsoft.com/office/powerpoint/2010/main" val="93442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826F9-3D3E-4400-BD61-1F79C7EE45E9}"/>
              </a:ext>
            </a:extLst>
          </p:cNvPr>
          <p:cNvSpPr>
            <a:spLocks noGrp="1"/>
          </p:cNvSpPr>
          <p:nvPr>
            <p:ph type="ctrTitle"/>
          </p:nvPr>
        </p:nvSpPr>
        <p:spPr/>
        <p:txBody>
          <a:bodyPr/>
          <a:lstStyle/>
          <a:p>
            <a:r>
              <a:rPr lang="en-US" dirty="0"/>
              <a:t>2021/22 Rate Case</a:t>
            </a:r>
          </a:p>
        </p:txBody>
      </p:sp>
      <p:sp>
        <p:nvSpPr>
          <p:cNvPr id="4" name="Subtitle 3">
            <a:extLst>
              <a:ext uri="{FF2B5EF4-FFF2-40B4-BE49-F238E27FC236}">
                <a16:creationId xmlns:a16="http://schemas.microsoft.com/office/drawing/2014/main" id="{66B7DE07-3515-4BA5-B3C0-654460EB44D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645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A9FB3-4B5A-4090-8158-0A9373FE85C8}"/>
              </a:ext>
            </a:extLst>
          </p:cNvPr>
          <p:cNvSpPr>
            <a:spLocks noGrp="1"/>
          </p:cNvSpPr>
          <p:nvPr>
            <p:ph type="title"/>
          </p:nvPr>
        </p:nvSpPr>
        <p:spPr>
          <a:xfrm>
            <a:off x="677334" y="257175"/>
            <a:ext cx="8596668" cy="1320800"/>
          </a:xfrm>
        </p:spPr>
        <p:txBody>
          <a:bodyPr/>
          <a:lstStyle/>
          <a:p>
            <a:r>
              <a:rPr lang="en-US" dirty="0"/>
              <a:t>Inscription Canyon Water Company</a:t>
            </a:r>
          </a:p>
        </p:txBody>
      </p:sp>
      <p:sp>
        <p:nvSpPr>
          <p:cNvPr id="3" name="Content Placeholder 2">
            <a:extLst>
              <a:ext uri="{FF2B5EF4-FFF2-40B4-BE49-F238E27FC236}">
                <a16:creationId xmlns:a16="http://schemas.microsoft.com/office/drawing/2014/main" id="{BB1264D8-5CD1-47C7-8AFD-FB3951EE0BBD}"/>
              </a:ext>
            </a:extLst>
          </p:cNvPr>
          <p:cNvSpPr>
            <a:spLocks noGrp="1"/>
          </p:cNvSpPr>
          <p:nvPr>
            <p:ph idx="1"/>
          </p:nvPr>
        </p:nvSpPr>
        <p:spPr>
          <a:xfrm>
            <a:off x="677334" y="1127125"/>
            <a:ext cx="8596668" cy="5168900"/>
          </a:xfrm>
        </p:spPr>
        <p:txBody>
          <a:bodyPr>
            <a:normAutofit/>
          </a:bodyPr>
          <a:lstStyle/>
          <a:p>
            <a:r>
              <a:rPr lang="en-US" dirty="0"/>
              <a:t>A Non-Profit Private Utility Company, regulated by the State of AZ </a:t>
            </a:r>
          </a:p>
          <a:p>
            <a:r>
              <a:rPr lang="en-US" dirty="0"/>
              <a:t>Was founded 26 years ago as ICR Water Users Assoc. and was re-incorporated in 2020 for legal liability reasons.</a:t>
            </a:r>
          </a:p>
          <a:p>
            <a:r>
              <a:rPr lang="en-US" dirty="0"/>
              <a:t>Serves 4 communities in Williamson Valley AZ – 14 miles north of Prescott</a:t>
            </a:r>
          </a:p>
          <a:p>
            <a:pPr lvl="1"/>
            <a:r>
              <a:rPr lang="en-US" dirty="0"/>
              <a:t>Inscription Canyon Ranch</a:t>
            </a:r>
          </a:p>
          <a:p>
            <a:pPr lvl="1"/>
            <a:r>
              <a:rPr lang="en-US" dirty="0"/>
              <a:t>The Preserve</a:t>
            </a:r>
          </a:p>
          <a:p>
            <a:pPr lvl="1"/>
            <a:r>
              <a:rPr lang="en-US" dirty="0"/>
              <a:t>Whispering Canyon</a:t>
            </a:r>
          </a:p>
          <a:p>
            <a:pPr lvl="1"/>
            <a:r>
              <a:rPr lang="en-US" dirty="0"/>
              <a:t>Talking Rock Ranch</a:t>
            </a:r>
          </a:p>
          <a:p>
            <a:r>
              <a:rPr lang="en-US" dirty="0"/>
              <a:t>Serves Approximately 750 households, the TRR Club/amenities and the non-effluent portion of irrigation for the TRR Golf course</a:t>
            </a:r>
          </a:p>
          <a:p>
            <a:pPr lvl="1"/>
            <a:r>
              <a:rPr lang="en-US" dirty="0"/>
              <a:t>Approximately 250 new residences are under construction or in planning for 2021-2023 in the 4 communities.</a:t>
            </a:r>
          </a:p>
          <a:p>
            <a:r>
              <a:rPr lang="en-US" dirty="0"/>
              <a:t> ICWC pumps and treats approximately 175 Million gallons of water per year from 5 wells on the Mint Creek Aquifer north of the communities.</a:t>
            </a:r>
          </a:p>
          <a:p>
            <a:endParaRPr lang="en-US" dirty="0"/>
          </a:p>
          <a:p>
            <a:endParaRPr lang="en-US" dirty="0"/>
          </a:p>
          <a:p>
            <a:endParaRPr lang="en-US" dirty="0"/>
          </a:p>
        </p:txBody>
      </p:sp>
    </p:spTree>
    <p:extLst>
      <p:ext uri="{BB962C8B-B14F-4D97-AF65-F5344CB8AC3E}">
        <p14:creationId xmlns:p14="http://schemas.microsoft.com/office/powerpoint/2010/main" val="200992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9482</TotalTime>
  <Words>1047</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Symbol</vt:lpstr>
      <vt:lpstr>Trebuchet MS</vt:lpstr>
      <vt:lpstr>Wingdings</vt:lpstr>
      <vt:lpstr>Wingdings 3</vt:lpstr>
      <vt:lpstr>Facet</vt:lpstr>
      <vt:lpstr>Inscription Canyon Water Company</vt:lpstr>
      <vt:lpstr>Agenda</vt:lpstr>
      <vt:lpstr>Finance and Treasurer’s  Report</vt:lpstr>
      <vt:lpstr>Operations Report</vt:lpstr>
      <vt:lpstr>Operations Update</vt:lpstr>
      <vt:lpstr>Old Business</vt:lpstr>
      <vt:lpstr>New Business</vt:lpstr>
      <vt:lpstr>2021/22 Rate Case</vt:lpstr>
      <vt:lpstr>Inscription Canyon Water Company</vt:lpstr>
      <vt:lpstr>Who determines how much customers pay for water?</vt:lpstr>
      <vt:lpstr>Why a Rate Case now?</vt:lpstr>
      <vt:lpstr>What is the Process and Timeline?</vt:lpstr>
      <vt:lpstr>What is the anticipated Financial Outcome?</vt:lpstr>
      <vt:lpstr>Members Input to Rate Case Process</vt:lpstr>
      <vt:lpstr>Members Comment and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Inscription Canyon Water Company</dc:title>
  <dc:creator>Mark Armstrong</dc:creator>
  <cp:lastModifiedBy>Mark Armstrong</cp:lastModifiedBy>
  <cp:revision>93</cp:revision>
  <cp:lastPrinted>2021-01-22T22:39:22Z</cp:lastPrinted>
  <dcterms:created xsi:type="dcterms:W3CDTF">2021-01-09T17:18:45Z</dcterms:created>
  <dcterms:modified xsi:type="dcterms:W3CDTF">2021-08-21T19:17:05Z</dcterms:modified>
</cp:coreProperties>
</file>